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octet-stream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523" r:id="rId2"/>
    <p:sldId id="648" r:id="rId3"/>
    <p:sldId id="595" r:id="rId4"/>
    <p:sldId id="586" r:id="rId5"/>
    <p:sldId id="583" r:id="rId6"/>
    <p:sldId id="654" r:id="rId7"/>
    <p:sldId id="682" r:id="rId8"/>
    <p:sldId id="683" r:id="rId9"/>
    <p:sldId id="644" r:id="rId10"/>
    <p:sldId id="652" r:id="rId11"/>
    <p:sldId id="689" r:id="rId12"/>
    <p:sldId id="645" r:id="rId13"/>
    <p:sldId id="656" r:id="rId14"/>
    <p:sldId id="673" r:id="rId15"/>
    <p:sldId id="626" r:id="rId16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99"/>
    <a:srgbClr val="FFFFFF"/>
    <a:srgbClr val="CCFF33"/>
    <a:srgbClr val="990000"/>
    <a:srgbClr val="DCE438"/>
    <a:srgbClr val="0000FF"/>
    <a:srgbClr val="FF9900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82603" autoAdjust="0"/>
  </p:normalViewPr>
  <p:slideViewPr>
    <p:cSldViewPr snapToObjects="1">
      <p:cViewPr varScale="1">
        <p:scale>
          <a:sx n="62" d="100"/>
          <a:sy n="62" d="100"/>
        </p:scale>
        <p:origin x="341" y="43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datos218542481111111121111111111111111111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常模中位數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嚴謹性</c:v>
                </c:pt>
                <c:pt idx="1">
                  <c:v>創新學習</c:v>
                </c:pt>
                <c:pt idx="2">
                  <c:v>使命感</c:v>
                </c:pt>
                <c:pt idx="3">
                  <c:v>領導性</c:v>
                </c:pt>
                <c:pt idx="4">
                  <c:v>友善性</c:v>
                </c:pt>
                <c:pt idx="5">
                  <c:v>情緒穩定性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46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48</c:v>
                </c:pt>
                <c:pt idx="5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下標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嚴謹性</c:v>
                </c:pt>
                <c:pt idx="1">
                  <c:v>創新學習</c:v>
                </c:pt>
                <c:pt idx="2">
                  <c:v>使命感</c:v>
                </c:pt>
                <c:pt idx="3">
                  <c:v>領導性</c:v>
                </c:pt>
                <c:pt idx="4">
                  <c:v>友善性</c:v>
                </c:pt>
                <c:pt idx="5">
                  <c:v>情緒穩定性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40.450000000000003</c:v>
                </c:pt>
                <c:pt idx="1">
                  <c:v>42.73</c:v>
                </c:pt>
                <c:pt idx="2">
                  <c:v>44.34</c:v>
                </c:pt>
                <c:pt idx="3">
                  <c:v>44.16</c:v>
                </c:pt>
                <c:pt idx="4">
                  <c:v>42.27</c:v>
                </c:pt>
                <c:pt idx="5">
                  <c:v>34.96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個人分數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嚴謹性</c:v>
                </c:pt>
                <c:pt idx="1">
                  <c:v>創新學習</c:v>
                </c:pt>
                <c:pt idx="2">
                  <c:v>使命感</c:v>
                </c:pt>
                <c:pt idx="3">
                  <c:v>領導性</c:v>
                </c:pt>
                <c:pt idx="4">
                  <c:v>友善性</c:v>
                </c:pt>
                <c:pt idx="5">
                  <c:v>情緒穩定性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41</c:v>
                </c:pt>
                <c:pt idx="1">
                  <c:v>47</c:v>
                </c:pt>
                <c:pt idx="2">
                  <c:v>51</c:v>
                </c:pt>
                <c:pt idx="3">
                  <c:v>51</c:v>
                </c:pt>
                <c:pt idx="4">
                  <c:v>56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250768"/>
        <c:axId val="278250376"/>
      </c:radarChart>
      <c:valAx>
        <c:axId val="27825037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cross"/>
        <c:tickLblPos val="nextTo"/>
        <c:crossAx val="278250768"/>
        <c:crosses val="autoZero"/>
        <c:crossBetween val="between"/>
      </c:valAx>
      <c:catAx>
        <c:axId val="278250768"/>
        <c:scaling>
          <c:orientation val="minMax"/>
        </c:scaling>
        <c:delete val="0"/>
        <c:axPos val="b"/>
        <c:majorGridlines/>
        <c:numFmt formatCode="General" sourceLinked="0"/>
        <c:majorTickMark val="cross"/>
        <c:minorTickMark val="cross"/>
        <c:tickLblPos val="nextTo"/>
        <c:crossAx val="278250376"/>
        <c:crosses val="autoZero"/>
        <c:auto val="1"/>
        <c:lblAlgn val="ctr"/>
        <c:lblOffset val="100"/>
        <c:noMultiLvlLbl val="1"/>
      </c:catAx>
    </c:plotArea>
    <c:legend>
      <c:legendPos val="r"/>
      <c:layout/>
      <c:overlay val="0"/>
    </c:legend>
    <c:plotVisOnly val="1"/>
    <c:dispBlanksAs val="zero"/>
    <c:showDLblsOverMax val="1"/>
  </c:chart>
  <c:spPr>
    <a:ln>
      <a:noFill/>
    </a:ln>
  </c:spPr>
  <c:txPr>
    <a:bodyPr/>
    <a:lstStyle/>
    <a:p>
      <a:pPr rtl="0">
        <a:defRPr>
          <a:latin typeface="標楷體" pitchFamily="34" charset="0"/>
          <a:cs typeface="標楷體" pitchFamily="34" charset="0"/>
        </a:defRPr>
      </a:pPr>
      <a:endParaRPr lang="zh-TW"/>
    </a:p>
  </c:txPr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AEEFB-247B-4F1F-B183-1DE23D63601C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90EF58E-0D02-4FD6-BF0D-0D5C7BB9D515}">
      <dgm:prSet phldrT="[文字]" custT="1"/>
      <dgm:spPr>
        <a:xfrm>
          <a:off x="391869" y="66357"/>
          <a:ext cx="7474869" cy="619920"/>
        </a:xfr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pPr algn="l"/>
          <a:r>
            <a:rPr lang="zh-TW" altLang="zh-TW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評鑑中心法遴選結果</a:t>
          </a:r>
          <a:endParaRPr lang="zh-TW" altLang="en-US" sz="3600" b="1" dirty="0">
            <a:solidFill>
              <a:schemeClr val="tx1">
                <a:lumMod val="50000"/>
                <a:lumOff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0FA48DF8-C055-4D3B-AEAC-4195835FBE6A}" type="parTrans" cxnId="{EC00DAFE-FE1F-4B17-83B1-94E0660912F1}">
      <dgm:prSet/>
      <dgm:spPr/>
      <dgm:t>
        <a:bodyPr/>
        <a:lstStyle/>
        <a:p>
          <a:endParaRPr lang="zh-TW" altLang="en-US">
            <a:solidFill>
              <a:srgbClr val="681818"/>
            </a:solidFill>
          </a:endParaRPr>
        </a:p>
      </dgm:t>
    </dgm:pt>
    <dgm:pt modelId="{0630C54C-0E95-43C7-9AD6-C9F5E7FEF386}" type="sibTrans" cxnId="{EC00DAFE-FE1F-4B17-83B1-94E0660912F1}">
      <dgm:prSet/>
      <dgm:spPr/>
      <dgm:t>
        <a:bodyPr/>
        <a:lstStyle/>
        <a:p>
          <a:endParaRPr lang="zh-TW" altLang="en-US">
            <a:solidFill>
              <a:srgbClr val="681818"/>
            </a:solidFill>
          </a:endParaRPr>
        </a:p>
      </dgm:t>
    </dgm:pt>
    <dgm:pt modelId="{8A3F5C10-EA52-4515-B521-5A3B6CDDCB5B}">
      <dgm:prSet phldrT="[文字]" custT="1"/>
      <dgm:spPr>
        <a:xfrm>
          <a:off x="406845" y="1964571"/>
          <a:ext cx="7499247" cy="619920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zh-TW" altLang="en-US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人格測驗結果</a:t>
          </a:r>
          <a:endParaRPr lang="zh-TW" altLang="en-US" sz="3600" b="1" dirty="0">
            <a:solidFill>
              <a:schemeClr val="tx1">
                <a:lumMod val="50000"/>
                <a:lumOff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334A3AE0-D4DE-4D40-B7ED-BA747F32FA98}" type="sibTrans" cxnId="{F22E76EF-AFED-4DF8-A317-D75A7C5BDEA7}">
      <dgm:prSet/>
      <dgm:spPr/>
      <dgm:t>
        <a:bodyPr/>
        <a:lstStyle/>
        <a:p>
          <a:endParaRPr lang="zh-TW" altLang="en-US">
            <a:solidFill>
              <a:srgbClr val="681818"/>
            </a:solidFill>
          </a:endParaRPr>
        </a:p>
      </dgm:t>
    </dgm:pt>
    <dgm:pt modelId="{4AD6A314-B903-4D67-83EB-1E1A480EA5C7}" type="parTrans" cxnId="{F22E76EF-AFED-4DF8-A317-D75A7C5BDEA7}">
      <dgm:prSet/>
      <dgm:spPr/>
      <dgm:t>
        <a:bodyPr/>
        <a:lstStyle/>
        <a:p>
          <a:endParaRPr lang="zh-TW" altLang="en-US">
            <a:solidFill>
              <a:srgbClr val="681818"/>
            </a:solidFill>
          </a:endParaRPr>
        </a:p>
      </dgm:t>
    </dgm:pt>
    <dgm:pt modelId="{A8DF0156-2B3A-4A99-827C-9189F39ADEFD}" type="pres">
      <dgm:prSet presAssocID="{218AEEFB-247B-4F1F-B183-1DE23D63601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E5F6DDE-AB03-4C58-8EAC-CBCFE6FF9632}" type="pres">
      <dgm:prSet presAssocID="{B90EF58E-0D02-4FD6-BF0D-0D5C7BB9D515}" presName="composite" presStyleCnt="0"/>
      <dgm:spPr/>
    </dgm:pt>
    <dgm:pt modelId="{F27BA54E-F119-493B-8143-B319506A8749}" type="pres">
      <dgm:prSet presAssocID="{B90EF58E-0D02-4FD6-BF0D-0D5C7BB9D515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zh-TW" altLang="en-US"/>
        </a:p>
      </dgm:t>
    </dgm:pt>
    <dgm:pt modelId="{B70CBC06-3135-4E39-8F04-D96B813AFB1A}" type="pres">
      <dgm:prSet presAssocID="{B90EF58E-0D02-4FD6-BF0D-0D5C7BB9D515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C08E82-F3D9-4FFB-807D-A8A46B98ACC8}" type="pres">
      <dgm:prSet presAssocID="{0630C54C-0E95-43C7-9AD6-C9F5E7FEF386}" presName="spacing" presStyleCnt="0"/>
      <dgm:spPr/>
    </dgm:pt>
    <dgm:pt modelId="{0883330B-6FFB-4A53-A9EA-5C19AA2FA33F}" type="pres">
      <dgm:prSet presAssocID="{8A3F5C10-EA52-4515-B521-5A3B6CDDCB5B}" presName="composite" presStyleCnt="0"/>
      <dgm:spPr/>
    </dgm:pt>
    <dgm:pt modelId="{6AC57235-9956-4F32-AFC1-AE783482BFDA}" type="pres">
      <dgm:prSet presAssocID="{8A3F5C10-EA52-4515-B521-5A3B6CDDCB5B}" presName="imgShp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zh-TW" altLang="en-US"/>
        </a:p>
      </dgm:t>
    </dgm:pt>
    <dgm:pt modelId="{97C1B465-5F44-4136-9E97-31CC48B0C9B1}" type="pres">
      <dgm:prSet presAssocID="{8A3F5C10-EA52-4515-B521-5A3B6CDDCB5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4D2624-8C3C-46FE-BB00-C7A9748F5A03}" type="presOf" srcId="{B90EF58E-0D02-4FD6-BF0D-0D5C7BB9D515}" destId="{B70CBC06-3135-4E39-8F04-D96B813AFB1A}" srcOrd="0" destOrd="0" presId="urn:microsoft.com/office/officeart/2005/8/layout/vList3"/>
    <dgm:cxn modelId="{F22E76EF-AFED-4DF8-A317-D75A7C5BDEA7}" srcId="{218AEEFB-247B-4F1F-B183-1DE23D63601C}" destId="{8A3F5C10-EA52-4515-B521-5A3B6CDDCB5B}" srcOrd="1" destOrd="0" parTransId="{4AD6A314-B903-4D67-83EB-1E1A480EA5C7}" sibTransId="{334A3AE0-D4DE-4D40-B7ED-BA747F32FA98}"/>
    <dgm:cxn modelId="{571B7440-B757-4919-B819-E87184895513}" type="presOf" srcId="{8A3F5C10-EA52-4515-B521-5A3B6CDDCB5B}" destId="{97C1B465-5F44-4136-9E97-31CC48B0C9B1}" srcOrd="0" destOrd="0" presId="urn:microsoft.com/office/officeart/2005/8/layout/vList3"/>
    <dgm:cxn modelId="{EC00DAFE-FE1F-4B17-83B1-94E0660912F1}" srcId="{218AEEFB-247B-4F1F-B183-1DE23D63601C}" destId="{B90EF58E-0D02-4FD6-BF0D-0D5C7BB9D515}" srcOrd="0" destOrd="0" parTransId="{0FA48DF8-C055-4D3B-AEAC-4195835FBE6A}" sibTransId="{0630C54C-0E95-43C7-9AD6-C9F5E7FEF386}"/>
    <dgm:cxn modelId="{DD87B92A-6E6F-49A0-96B7-784B86417275}" type="presOf" srcId="{218AEEFB-247B-4F1F-B183-1DE23D63601C}" destId="{A8DF0156-2B3A-4A99-827C-9189F39ADEFD}" srcOrd="0" destOrd="0" presId="urn:microsoft.com/office/officeart/2005/8/layout/vList3"/>
    <dgm:cxn modelId="{D50F384D-539E-4F25-BB5C-695E72A4D624}" type="presParOf" srcId="{A8DF0156-2B3A-4A99-827C-9189F39ADEFD}" destId="{3E5F6DDE-AB03-4C58-8EAC-CBCFE6FF9632}" srcOrd="0" destOrd="0" presId="urn:microsoft.com/office/officeart/2005/8/layout/vList3"/>
    <dgm:cxn modelId="{C15CD86C-4236-4B94-9C69-AD9F11014792}" type="presParOf" srcId="{3E5F6DDE-AB03-4C58-8EAC-CBCFE6FF9632}" destId="{F27BA54E-F119-493B-8143-B319506A8749}" srcOrd="0" destOrd="0" presId="urn:microsoft.com/office/officeart/2005/8/layout/vList3"/>
    <dgm:cxn modelId="{E7CAE23B-8658-4B9C-899C-646C673D91CF}" type="presParOf" srcId="{3E5F6DDE-AB03-4C58-8EAC-CBCFE6FF9632}" destId="{B70CBC06-3135-4E39-8F04-D96B813AFB1A}" srcOrd="1" destOrd="0" presId="urn:microsoft.com/office/officeart/2005/8/layout/vList3"/>
    <dgm:cxn modelId="{ECE946DE-DCD7-4F49-BACF-267D1D327DC2}" type="presParOf" srcId="{A8DF0156-2B3A-4A99-827C-9189F39ADEFD}" destId="{6BC08E82-F3D9-4FFB-807D-A8A46B98ACC8}" srcOrd="1" destOrd="0" presId="urn:microsoft.com/office/officeart/2005/8/layout/vList3"/>
    <dgm:cxn modelId="{44EA2C05-C47D-4478-AFE5-CAFE1E852868}" type="presParOf" srcId="{A8DF0156-2B3A-4A99-827C-9189F39ADEFD}" destId="{0883330B-6FFB-4A53-A9EA-5C19AA2FA33F}" srcOrd="2" destOrd="0" presId="urn:microsoft.com/office/officeart/2005/8/layout/vList3"/>
    <dgm:cxn modelId="{3DA204CF-4E9E-44E2-B199-8076915CE40C}" type="presParOf" srcId="{0883330B-6FFB-4A53-A9EA-5C19AA2FA33F}" destId="{6AC57235-9956-4F32-AFC1-AE783482BFDA}" srcOrd="0" destOrd="0" presId="urn:microsoft.com/office/officeart/2005/8/layout/vList3"/>
    <dgm:cxn modelId="{390D46A0-84CB-46B3-85CE-D32DD2FA9F50}" type="presParOf" srcId="{0883330B-6FFB-4A53-A9EA-5C19AA2FA33F}" destId="{97C1B465-5F44-4136-9E97-31CC48B0C9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CBC06-3135-4E39-8F04-D96B813AFB1A}">
      <dsp:nvSpPr>
        <dsp:cNvPr id="0" name=""/>
        <dsp:cNvSpPr/>
      </dsp:nvSpPr>
      <dsp:spPr>
        <a:xfrm rot="10800000">
          <a:off x="1912710" y="1548"/>
          <a:ext cx="6009269" cy="1596388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63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6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評鑑中心法遴選結果</a:t>
          </a:r>
          <a:endParaRPr lang="zh-TW" altLang="en-US" sz="3600" b="1" kern="1200" dirty="0">
            <a:solidFill>
              <a:schemeClr val="tx1">
                <a:lumMod val="50000"/>
                <a:lumOff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 rot="10800000">
        <a:off x="2311807" y="1548"/>
        <a:ext cx="5610172" cy="1596388"/>
      </dsp:txXfrm>
    </dsp:sp>
    <dsp:sp modelId="{F27BA54E-F119-493B-8143-B319506A8749}">
      <dsp:nvSpPr>
        <dsp:cNvPr id="0" name=""/>
        <dsp:cNvSpPr/>
      </dsp:nvSpPr>
      <dsp:spPr>
        <a:xfrm>
          <a:off x="1114515" y="1548"/>
          <a:ext cx="1596388" cy="15963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1B465-5F44-4136-9E97-31CC48B0C9B1}">
      <dsp:nvSpPr>
        <dsp:cNvPr id="0" name=""/>
        <dsp:cNvSpPr/>
      </dsp:nvSpPr>
      <dsp:spPr>
        <a:xfrm rot="10800000">
          <a:off x="1912710" y="2074470"/>
          <a:ext cx="6009269" cy="1596388"/>
        </a:xfrm>
        <a:prstGeom prst="homePlat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963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人格測驗結果</a:t>
          </a:r>
          <a:endParaRPr lang="zh-TW" altLang="en-US" sz="3600" b="1" kern="1200" dirty="0">
            <a:solidFill>
              <a:schemeClr val="tx1">
                <a:lumMod val="50000"/>
                <a:lumOff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 rot="10800000">
        <a:off x="2311807" y="2074470"/>
        <a:ext cx="5610172" cy="1596388"/>
      </dsp:txXfrm>
    </dsp:sp>
    <dsp:sp modelId="{6AC57235-9956-4F32-AFC1-AE783482BFDA}">
      <dsp:nvSpPr>
        <dsp:cNvPr id="0" name=""/>
        <dsp:cNvSpPr/>
      </dsp:nvSpPr>
      <dsp:spPr>
        <a:xfrm>
          <a:off x="1114515" y="2074470"/>
          <a:ext cx="1596388" cy="15963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87" y="2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34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87" y="9428534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104F77B-E154-4863-BEE2-4D264BC608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354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87" y="2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9" y="4715074"/>
            <a:ext cx="5436841" cy="44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34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87" y="9428534"/>
            <a:ext cx="2945767" cy="49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fld id="{74C8AC61-3C9E-49B8-B88A-097693DFFB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9235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僅供當事人參考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441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43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55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7288" cy="372427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766" y="4713462"/>
            <a:ext cx="4982147" cy="4470050"/>
          </a:xfrm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941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評分尺度：評分計算採</a:t>
            </a:r>
            <a:r>
              <a:rPr lang="en-US" altLang="zh-TW" dirty="0" smtClean="0"/>
              <a:t>5</a:t>
            </a:r>
            <a:r>
              <a:rPr lang="zh-TW" altLang="en-US" dirty="0" smtClean="0"/>
              <a:t>分制，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分係指受訓人員職能表現達到目標職務所需職能之「一般水準」。</a:t>
            </a:r>
          </a:p>
          <a:p>
            <a:r>
              <a:rPr lang="zh-TW" altLang="en-US" dirty="0" smtClean="0"/>
              <a:t>評測結果：包括受訓人員各項職能評等，及在各項評測工具中之行為展現描述，並以該班錄取人員成績中位數作為參照點。</a:t>
            </a:r>
          </a:p>
          <a:p>
            <a:r>
              <a:rPr lang="zh-TW" altLang="en-US" dirty="0" smtClean="0"/>
              <a:t>評測結果雷達圖：呈現個人與全班中位數差異，幫助瞭解個人職能之強弱項。</a:t>
            </a:r>
          </a:p>
          <a:p>
            <a:r>
              <a:rPr lang="zh-TW" altLang="en-US" dirty="0" smtClean="0"/>
              <a:t>整體建議：提供受訓人員未來整體發展建議。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5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19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671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人格測驗量表針對六大構面之人格特質，進行施測及建立各類型常模，管理發展訓練、領導發展訓練及決策發展訓練各班均以「簡任第十二職等以上人員常模」作為參照常模，使受訓人員瞭解自我人格特質與常模的差異。另為使人格得分態樣之解釋具多元性，管理發展訓練部分增加「簡任第十二職等主管常模」作為參照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413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，舉例而言，某受</a:t>
            </a:r>
            <a:r>
              <a:rPr lang="zh-TW" altLang="en-US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訓人員</a:t>
            </a: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在「嚴謹性」構面之「個人分數」為</a:t>
            </a:r>
            <a:r>
              <a:rPr lang="en-US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分，換算</a:t>
            </a:r>
            <a:r>
              <a:rPr lang="en-US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</a:t>
            </a: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值為</a:t>
            </a:r>
            <a:r>
              <a:rPr lang="en-US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86</a:t>
            </a: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，即表示該受評者的分數在該常模中高於每百人之</a:t>
            </a:r>
            <a:r>
              <a:rPr lang="en-US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86</a:t>
            </a:r>
            <a:r>
              <a:rPr lang="zh-TW" altLang="zh-TW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人。 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931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AC61-3C9E-49B8-B88A-097693DFFB0A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801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389839" cy="43285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389839" cy="432854"/>
          </a:xfrm>
          <a:prstGeom prst="rect">
            <a:avLst/>
          </a:prstGeom>
        </p:spPr>
      </p:pic>
      <p:sp>
        <p:nvSpPr>
          <p:cNvPr id="11" name="頁尾版面配置區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4F46B8-44FF-4056-98CD-246291B9CA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16216" y="6237313"/>
            <a:ext cx="2390066" cy="43367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201A-7EBA-4285-A9C8-4F13E380A7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5376-8E72-45E9-9C75-572518F6F2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6176" y="6071870"/>
            <a:ext cx="2389839" cy="432854"/>
          </a:xfrm>
          <a:prstGeom prst="rect">
            <a:avLst/>
          </a:prstGeom>
        </p:spPr>
      </p:pic>
      <p:sp>
        <p:nvSpPr>
          <p:cNvPr id="4" name="頁尾版面配置區 2"/>
          <p:cNvSpPr>
            <a:spLocks noGrp="1"/>
          </p:cNvSpPr>
          <p:nvPr>
            <p:ph type="ftr" sz="quarter" idx="10"/>
          </p:nvPr>
        </p:nvSpPr>
        <p:spPr>
          <a:xfrm>
            <a:off x="4860032" y="6059697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C7EA-6C30-4FC4-97B5-AFA2D02A2F7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39750" y="6427788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FB10-B37C-422A-8F79-8EBCAEA41D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9B562-8B78-4651-A998-07BBF4A7E1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8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EA53-C73B-48AB-8C37-F55364CB8A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3C14-4C51-499C-9DF7-C98D2CA84B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3" name="投影片編號版面配置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A568-3EA6-4302-A9B5-5DBB396FC0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0"/>
          </p:nvPr>
        </p:nvSpPr>
        <p:spPr>
          <a:xfrm>
            <a:off x="539750" y="6427788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725F-1114-4940-B958-5547BECEEB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0"/>
          </p:nvPr>
        </p:nvSpPr>
        <p:spPr>
          <a:xfrm>
            <a:off x="539750" y="6427788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7379C-63DD-41B0-ACD0-FC732C3893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11188" y="6427788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CSPTC  AC Feedback Project</a:t>
            </a: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815D6BA-8E45-4D9A-A28A-140CC10632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0" r:id="rId2"/>
    <p:sldLayoutId id="2147483688" r:id="rId3"/>
    <p:sldLayoutId id="2147483681" r:id="rId4"/>
    <p:sldLayoutId id="2147483682" r:id="rId5"/>
    <p:sldLayoutId id="2147483683" r:id="rId6"/>
    <p:sldLayoutId id="2147483684" r:id="rId7"/>
    <p:sldLayoutId id="2147483689" r:id="rId8"/>
    <p:sldLayoutId id="2147483690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標題 7"/>
          <p:cNvSpPr>
            <a:spLocks noGrp="1"/>
          </p:cNvSpPr>
          <p:nvPr>
            <p:ph type="subTitle" idx="1"/>
          </p:nvPr>
        </p:nvSpPr>
        <p:spPr>
          <a:xfrm>
            <a:off x="539440" y="1052670"/>
            <a:ext cx="8073320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zh-TW" sz="3600" spc="-1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高階文官培訓飛躍</a:t>
            </a:r>
            <a:r>
              <a:rPr lang="zh-TW" altLang="zh-TW" sz="3600" spc="-1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方案</a:t>
            </a:r>
            <a:endParaRPr lang="en-US" altLang="zh-TW" sz="6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2060"/>
                </a:solidFill>
                <a:latin typeface="+mj-ea"/>
                <a:ea typeface="+mj-ea"/>
              </a:rPr>
              <a:t>評鑑報告</a:t>
            </a:r>
            <a:r>
              <a:rPr lang="zh-TW" altLang="zh-TW" sz="4800" b="1" dirty="0" smtClean="0">
                <a:solidFill>
                  <a:srgbClr val="002060"/>
                </a:solidFill>
                <a:latin typeface="+mj-ea"/>
                <a:ea typeface="+mj-ea"/>
              </a:rPr>
              <a:t>說明</a:t>
            </a:r>
            <a:endParaRPr lang="zh-TW" altLang="en-US" sz="4800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5" name="標題 4"/>
          <p:cNvSpPr txBox="1">
            <a:spLocks/>
          </p:cNvSpPr>
          <p:nvPr/>
        </p:nvSpPr>
        <p:spPr>
          <a:xfrm>
            <a:off x="1060450" y="5303292"/>
            <a:ext cx="7315200" cy="81282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公務人員保障暨培訓委員會</a:t>
            </a:r>
            <a:r>
              <a:rPr kumimoji="0" lang="en-US" altLang="zh-TW" sz="2800" b="1" i="0" u="none" strike="noStrike" kern="1200" cap="none" spc="0" normalizeH="0" baseline="0" noProof="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kumimoji="0" lang="en-US" altLang="zh-TW" sz="2800" b="1" i="0" u="none" strike="noStrike" kern="1200" cap="none" spc="0" normalizeH="0" baseline="0" noProof="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培訓評鑑處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3548" y="1866900"/>
            <a:ext cx="8712968" cy="4572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+mj-ea"/>
                <a:ea typeface="+mj-ea"/>
              </a:rPr>
              <a:t>　保訓會於民國</a:t>
            </a:r>
            <a:r>
              <a:rPr lang="en-US" altLang="zh-TW" dirty="0">
                <a:latin typeface="+mj-ea"/>
                <a:ea typeface="+mj-ea"/>
              </a:rPr>
              <a:t>99</a:t>
            </a:r>
            <a:r>
              <a:rPr lang="zh-TW" altLang="en-US" dirty="0">
                <a:latin typeface="+mj-ea"/>
                <a:ea typeface="+mj-ea"/>
              </a:rPr>
              <a:t>年至</a:t>
            </a:r>
            <a:r>
              <a:rPr lang="en-US" altLang="zh-TW" dirty="0">
                <a:latin typeface="+mj-ea"/>
                <a:ea typeface="+mj-ea"/>
              </a:rPr>
              <a:t>101</a:t>
            </a:r>
            <a:r>
              <a:rPr lang="zh-TW" altLang="en-US" dirty="0" smtClean="0">
                <a:latin typeface="+mj-ea"/>
                <a:ea typeface="+mj-ea"/>
              </a:rPr>
              <a:t>年間，針對</a:t>
            </a:r>
            <a:r>
              <a:rPr lang="zh-TW" altLang="en-US" dirty="0">
                <a:latin typeface="+mj-ea"/>
                <a:ea typeface="+mj-ea"/>
              </a:rPr>
              <a:t>我國文官</a:t>
            </a:r>
            <a:r>
              <a:rPr lang="zh-TW" altLang="en-US" dirty="0" smtClean="0">
                <a:latin typeface="+mj-ea"/>
                <a:ea typeface="+mj-ea"/>
              </a:rPr>
              <a:t>的</a:t>
            </a:r>
            <a:endParaRPr lang="en-US" altLang="zh-TW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　</a:t>
            </a:r>
            <a:r>
              <a:rPr lang="zh-TW" altLang="en-US" dirty="0" smtClean="0">
                <a:latin typeface="+mj-ea"/>
                <a:ea typeface="+mj-ea"/>
              </a:rPr>
              <a:t>專屬</a:t>
            </a:r>
            <a:r>
              <a:rPr lang="zh-TW" altLang="en-US" dirty="0">
                <a:latin typeface="+mj-ea"/>
                <a:ea typeface="+mj-ea"/>
              </a:rPr>
              <a:t>性及高階文官職務內容之特殊性，研發</a:t>
            </a:r>
            <a:r>
              <a:rPr lang="zh-TW" altLang="en-US" dirty="0" smtClean="0">
                <a:latin typeface="+mj-ea"/>
                <a:ea typeface="+mj-ea"/>
              </a:rPr>
              <a:t>適合</a:t>
            </a:r>
            <a:endParaRPr lang="en-US" altLang="zh-TW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　</a:t>
            </a:r>
            <a:r>
              <a:rPr lang="zh-TW" altLang="en-US" dirty="0" smtClean="0">
                <a:latin typeface="+mj-ea"/>
                <a:ea typeface="+mj-ea"/>
              </a:rPr>
              <a:t>我國</a:t>
            </a:r>
            <a:r>
              <a:rPr lang="zh-TW" altLang="en-US" dirty="0">
                <a:latin typeface="+mj-ea"/>
                <a:ea typeface="+mj-ea"/>
              </a:rPr>
              <a:t>高階文官之人格測驗量表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9</a:t>
            </a: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899592" y="836712"/>
            <a:ext cx="6773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kumimoji="0"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一</a:t>
            </a:r>
            <a:r>
              <a:rPr kumimoji="0" lang="en-US" altLang="zh-TW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源</a:t>
            </a:r>
            <a:r>
              <a:rPr lang="zh-TW" alt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起</a:t>
            </a:r>
            <a:endParaRPr lang="zh-TW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10</a:t>
            </a: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755576" y="377070"/>
            <a:ext cx="6773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kumimoji="0" lang="zh-TW" alt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二</a:t>
            </a:r>
            <a:r>
              <a:rPr kumimoji="0" lang="en-US" altLang="zh-TW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r>
              <a:rPr kumimoji="0" lang="zh-TW" alt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六大特質內涵</a:t>
            </a:r>
            <a:endParaRPr lang="zh-TW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"/>
          </p:nvPr>
        </p:nvSpPr>
        <p:spPr>
          <a:xfrm>
            <a:off x="603250" y="1268760"/>
            <a:ext cx="8289230" cy="4751040"/>
          </a:xfrm>
        </p:spPr>
        <p:txBody>
          <a:bodyPr/>
          <a:lstStyle/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嚴謹性</a:t>
            </a:r>
            <a:r>
              <a:rPr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指思考周延、注重細節、謹言慎行並能堅持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所為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情緒穩定性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指具備高情緒智商（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EQ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）、能控制自身情緒，面對挫折有容忍和恢復的能力。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友善性：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指願意與人溝通、有同理心、能表現出溫暖和善及關懷等行為。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領導性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指具有願景、果決善斷性，並能擇善固執、勇於承擔。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使命感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指能以工作為榮、無私付出，並能堅守廉潔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公正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</a:pP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創新學習：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指具有開放性的思維、好學，並具備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創造力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123250" y="6210300"/>
            <a:ext cx="4572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11</a:t>
            </a:r>
            <a:endParaRPr lang="en-US" altLang="zh-TW" dirty="0"/>
          </a:p>
        </p:txBody>
      </p:sp>
      <p:sp>
        <p:nvSpPr>
          <p:cNvPr id="11" name="標題 1"/>
          <p:cNvSpPr txBox="1">
            <a:spLocks/>
          </p:cNvSpPr>
          <p:nvPr/>
        </p:nvSpPr>
        <p:spPr bwMode="auto">
          <a:xfrm>
            <a:off x="1979712" y="1200956"/>
            <a:ext cx="5392212" cy="57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9pPr>
          </a:lstStyle>
          <a:p>
            <a:r>
              <a:rPr kumimoji="1" lang="zh-TW" altLang="zh-TW" sz="2600" b="1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簡任第十二職等以上人員常模</a:t>
            </a:r>
            <a:r>
              <a:rPr kumimoji="1" lang="en-US" altLang="zh-TW" sz="2600" b="1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(A)</a:t>
            </a:r>
            <a:endParaRPr kumimoji="1" lang="zh-TW" altLang="en-US" sz="2600" b="1" u="sng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2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63918"/>
              </p:ext>
            </p:extLst>
          </p:nvPr>
        </p:nvGraphicFramePr>
        <p:xfrm>
          <a:off x="996416" y="2132532"/>
          <a:ext cx="7175987" cy="1292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808"/>
                <a:gridCol w="883946"/>
                <a:gridCol w="1330565"/>
                <a:gridCol w="921167"/>
                <a:gridCol w="844403"/>
                <a:gridCol w="844403"/>
                <a:gridCol w="1074695"/>
              </a:tblGrid>
              <a:tr h="432098">
                <a:tc>
                  <a:txBody>
                    <a:bodyPr/>
                    <a:lstStyle/>
                    <a:p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嚴謹性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情緒穩定性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友善性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領導性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使命感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創新學習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常模中位數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46.00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48.00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50.00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50.00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49.00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</a:tr>
              <a:tr h="428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下標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40.45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34.96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42.27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44.16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44.34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</a:rPr>
                        <a:t>42.73 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j-e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標題 1"/>
          <p:cNvSpPr txBox="1">
            <a:spLocks/>
          </p:cNvSpPr>
          <p:nvPr/>
        </p:nvSpPr>
        <p:spPr bwMode="auto">
          <a:xfrm>
            <a:off x="1979712" y="3780364"/>
            <a:ext cx="4744140" cy="51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pitchFamily="34" charset="0"/>
                <a:ea typeface="微軟正黑體" pitchFamily="34" charset="-120"/>
              </a:defRPr>
            </a:lvl9pPr>
          </a:lstStyle>
          <a:p>
            <a:r>
              <a:rPr lang="zh-TW" altLang="zh-TW" sz="2600" u="sng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簡任第十二職等主管常模</a:t>
            </a:r>
            <a:r>
              <a:rPr lang="en-US" altLang="zh-TW" sz="2600" u="sng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(B)</a:t>
            </a:r>
            <a:endParaRPr lang="zh-TW" altLang="en-US" sz="2600" u="sng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94248"/>
              </p:ext>
            </p:extLst>
          </p:nvPr>
        </p:nvGraphicFramePr>
        <p:xfrm>
          <a:off x="996416" y="4509120"/>
          <a:ext cx="7175984" cy="12868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04726"/>
                <a:gridCol w="903270"/>
                <a:gridCol w="1441554"/>
                <a:gridCol w="834349"/>
                <a:gridCol w="834349"/>
                <a:gridCol w="787193"/>
                <a:gridCol w="1070543"/>
              </a:tblGrid>
              <a:tr h="422767">
                <a:tc>
                  <a:txBody>
                    <a:bodyPr/>
                    <a:lstStyle/>
                    <a:p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嚴謹性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情緒穩定性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友善性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領導性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使命感</a:t>
                      </a:r>
                      <a:endParaRPr lang="zh-TW" sz="16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創新學習</a:t>
                      </a:r>
                      <a:endParaRPr lang="zh-TW" sz="16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5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常模中位數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48.00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09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下標</a:t>
                      </a:r>
                      <a:endParaRPr lang="zh-TW" sz="16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40.77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35.96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42.43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44.26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45.52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42.34 </a:t>
                      </a:r>
                      <a:endParaRPr kumimoji="0" lang="zh-TW" sz="1600" kern="1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6990" y="400283"/>
            <a:ext cx="7772400" cy="1045422"/>
          </a:xfrm>
        </p:spPr>
        <p:txBody>
          <a:bodyPr/>
          <a:lstStyle/>
          <a:p>
            <a:r>
              <a:rPr lang="zh-TW" altLang="en-US" sz="3600" b="1" dirty="0" smtClean="0"/>
              <a:t>（三）人格常模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5" y="1533437"/>
            <a:ext cx="7416825" cy="1792312"/>
          </a:xfrm>
        </p:spPr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zh-TW" altLang="en-US" dirty="0" smtClean="0">
                <a:latin typeface="+mj-ea"/>
                <a:ea typeface="+mj-ea"/>
              </a:rPr>
              <a:t>以「</a:t>
            </a:r>
            <a:r>
              <a:rPr lang="zh-TW" altLang="en-US" dirty="0">
                <a:latin typeface="+mj-ea"/>
                <a:ea typeface="+mj-ea"/>
              </a:rPr>
              <a:t>個人分數」在「常模分數」中每百人之相對</a:t>
            </a:r>
            <a:r>
              <a:rPr lang="zh-TW" altLang="en-US" dirty="0" smtClean="0">
                <a:latin typeface="+mj-ea"/>
                <a:ea typeface="+mj-ea"/>
              </a:rPr>
              <a:t>位置呈現</a:t>
            </a: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123250" y="6210300"/>
            <a:ext cx="4572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12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（四）</a:t>
            </a:r>
            <a:r>
              <a:rPr lang="zh-TW" altLang="en-US" b="1" dirty="0" smtClean="0">
                <a:latin typeface="+mj-ea"/>
              </a:rPr>
              <a:t>分數呈現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5" y="2564904"/>
            <a:ext cx="6845511" cy="307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13</a:t>
            </a:r>
            <a:endParaRPr lang="en-US" altLang="zh-TW" dirty="0"/>
          </a:p>
        </p:txBody>
      </p:sp>
      <p:graphicFrame>
        <p:nvGraphicFramePr>
          <p:cNvPr id="7" name="0 Imagen"/>
          <p:cNvGraphicFramePr/>
          <p:nvPr>
            <p:extLst>
              <p:ext uri="{D42A27DB-BD31-4B8C-83A1-F6EECF244321}">
                <p14:modId xmlns:p14="http://schemas.microsoft.com/office/powerpoint/2010/main" val="2124091069"/>
              </p:ext>
            </p:extLst>
          </p:nvPr>
        </p:nvGraphicFramePr>
        <p:xfrm>
          <a:off x="1403648" y="1758380"/>
          <a:ext cx="655272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矩形 1"/>
          <p:cNvSpPr/>
          <p:nvPr/>
        </p:nvSpPr>
        <p:spPr>
          <a:xfrm>
            <a:off x="1187624" y="83671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標楷體" pitchFamily="34" charset="0"/>
                <a:ea typeface="+mn-ea"/>
                <a:cs typeface="標楷體" pitchFamily="34" charset="0"/>
              </a:defRPr>
            </a:pPr>
            <a:r>
              <a:rPr lang="es-ES" altLang="zh-TW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簡任第十二職等以上人員常模(A)</a:t>
            </a:r>
          </a:p>
        </p:txBody>
      </p:sp>
    </p:spTree>
    <p:extLst>
      <p:ext uri="{BB962C8B-B14F-4D97-AF65-F5344CB8AC3E}">
        <p14:creationId xmlns:p14="http://schemas.microsoft.com/office/powerpoint/2010/main" val="3222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標題 1"/>
          <p:cNvSpPr>
            <a:spLocks noGrp="1"/>
          </p:cNvSpPr>
          <p:nvPr>
            <p:ph type="title"/>
          </p:nvPr>
        </p:nvSpPr>
        <p:spPr>
          <a:xfrm>
            <a:off x="377554" y="3063875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6000" dirty="0" smtClean="0"/>
              <a:t>說</a:t>
            </a:r>
            <a:r>
              <a:rPr lang="zh-TW" altLang="en-US" sz="6000" dirty="0"/>
              <a:t>明</a:t>
            </a:r>
            <a:r>
              <a:rPr lang="zh-TW" altLang="en-US" sz="6000" dirty="0" smtClean="0"/>
              <a:t>完畢   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敬請指教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1</a:t>
            </a:r>
            <a:r>
              <a:rPr lang="en-US" altLang="zh-TW" dirty="0" smtClean="0"/>
              <a:t>4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4240" y="513762"/>
            <a:ext cx="7626696" cy="864096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rgbClr val="002060"/>
                </a:solidFill>
              </a:rPr>
              <a:t>評鑑報告內容</a:t>
            </a:r>
            <a:endParaRPr lang="zh-TW" altLang="en-US" b="1" dirty="0">
              <a:solidFill>
                <a:srgbClr val="002060"/>
              </a:solidFill>
              <a:latin typeface="+mj-ea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701819108"/>
              </p:ext>
            </p:extLst>
          </p:nvPr>
        </p:nvGraphicFramePr>
        <p:xfrm>
          <a:off x="-386419" y="1772816"/>
          <a:ext cx="90364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374650" y="6093296"/>
            <a:ext cx="4572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8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>
          <a:xfrm>
            <a:off x="684213" y="2571744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一、評鑑中心法遴選作業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</a:t>
            </a:r>
            <a:r>
              <a:rPr lang="zh-TW" altLang="en-US" u="sng" dirty="0" smtClean="0"/>
              <a:t>職能評量結果報告</a:t>
            </a:r>
            <a:endParaRPr lang="zh-TW" altLang="en-US" b="1" u="sng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3"/>
          <p:cNvSpPr txBox="1">
            <a:spLocks noChangeArrowheads="1"/>
          </p:cNvSpPr>
          <p:nvPr/>
        </p:nvSpPr>
        <p:spPr bwMode="auto">
          <a:xfrm>
            <a:off x="363538" y="4121150"/>
            <a:ext cx="1695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zh-TW" altLang="en-US">
              <a:solidFill>
                <a:schemeClr val="accent2"/>
              </a:solidFill>
            </a:endParaRPr>
          </a:p>
          <a:p>
            <a:pPr eaLnBrk="0" hangingPunct="0"/>
            <a:endParaRPr kumimoji="0" lang="zh-TW" altLang="en-US">
              <a:solidFill>
                <a:schemeClr val="accent2"/>
              </a:solidFill>
            </a:endParaRP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white">
          <a:xfrm>
            <a:off x="593725" y="323850"/>
            <a:ext cx="7953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/>
            <a:r>
              <a:rPr lang="zh-TW" altLang="en-US" sz="4400">
                <a:solidFill>
                  <a:srgbClr val="0000CC"/>
                </a:solidFill>
                <a:latin typeface="Arial Narrow" pitchFamily="34" charset="0"/>
                <a:ea typeface="標楷體" pitchFamily="65" charset="-120"/>
              </a:rPr>
              <a:t> </a:t>
            </a:r>
          </a:p>
        </p:txBody>
      </p:sp>
      <p:graphicFrame>
        <p:nvGraphicFramePr>
          <p:cNvPr id="28979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06943"/>
              </p:ext>
            </p:extLst>
          </p:nvPr>
        </p:nvGraphicFramePr>
        <p:xfrm>
          <a:off x="862000" y="966790"/>
          <a:ext cx="7416824" cy="557973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02223"/>
                <a:gridCol w="5714601"/>
              </a:tblGrid>
              <a:tr h="438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j-ea"/>
                          <a:ea typeface="+mj-ea"/>
                        </a:rPr>
                        <a:t>職能項目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j-ea"/>
                          <a:ea typeface="+mj-ea"/>
                        </a:rPr>
                        <a:t>定 義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團隊領導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成為團隊中關鍵領導角色，運用具有彈性的互動模式去影響他人看法及行為，以建立共識；能清楚說明組織目標及激勵與指導組織成員朝共同目標努力。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 Narrow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81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關鍵行為</a:t>
                      </a:r>
                      <a:endParaRPr kumimoji="0" lang="en-US" altLang="zh-TW" sz="2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指標</a:t>
                      </a:r>
                      <a:endParaRPr kumimoji="0" lang="zh-TW" sz="2400" b="1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能清楚向團隊成員說明政府政策與機關任務所需達成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之目標，並以身作則，凝聚團隊共識，順利完成上級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交辦之業務。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能秉持公平公正原則，依團隊成員的專業分配工作，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並鼓勵相互協助、支援，提高團隊成員對於機關業務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的參與度與貢獻度。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能展現同理心，站在團隊成員的角度給予其支持與鼓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勵，並對於團隊成員的努力給予肯定。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能具前瞻性思考，引領團隊成員，完成目標。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能有效處理突發事件，視危機為轉機，率領團隊成員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展現公務人員使命必達的信念。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3</a:t>
            </a:r>
            <a:endParaRPr lang="en-US" altLang="zh-TW" dirty="0"/>
          </a:p>
        </p:txBody>
      </p:sp>
      <p:sp>
        <p:nvSpPr>
          <p:cNvPr id="3" name="矩形 2"/>
          <p:cNvSpPr/>
          <p:nvPr/>
        </p:nvSpPr>
        <p:spPr>
          <a:xfrm>
            <a:off x="569281" y="125909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en-US" altLang="zh-TW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評測</a:t>
            </a:r>
            <a:r>
              <a:rPr kumimoji="0" lang="zh-TW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職能、定義及說明</a:t>
            </a:r>
            <a:endParaRPr kumimoji="0" lang="zh-TW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4"/>
          <p:cNvSpPr>
            <a:spLocks noGrp="1"/>
          </p:cNvSpPr>
          <p:nvPr>
            <p:ph type="title"/>
          </p:nvPr>
        </p:nvSpPr>
        <p:spPr>
          <a:xfrm>
            <a:off x="682080" y="83664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b="1" dirty="0" smtClean="0"/>
              <a:t>（二）</a:t>
            </a:r>
            <a:r>
              <a:rPr lang="zh-TW" altLang="zh-TW" b="1" dirty="0" smtClean="0"/>
              <a:t>評測職能</a:t>
            </a:r>
            <a:r>
              <a:rPr lang="zh-TW" altLang="en-US" b="1" dirty="0" smtClean="0"/>
              <a:t>及適配工具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2400" b="1" dirty="0" smtClean="0">
                <a:solidFill>
                  <a:srgbClr val="000066"/>
                </a:solidFill>
              </a:rPr>
              <a:t>（管理發展訓練）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4</a:t>
            </a:r>
            <a:endParaRPr lang="en-US" altLang="zh-TW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21767"/>
              </p:ext>
            </p:extLst>
          </p:nvPr>
        </p:nvGraphicFramePr>
        <p:xfrm>
          <a:off x="690116" y="1997881"/>
          <a:ext cx="7914333" cy="33361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2513"/>
                <a:gridCol w="1397955"/>
                <a:gridCol w="1397955"/>
                <a:gridCol w="1397955"/>
                <a:gridCol w="1397955"/>
              </a:tblGrid>
              <a:tr h="667238">
                <a:tc rowSpan="2"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anose="02030602050306030303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評測職能</a:t>
                      </a: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72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團隊領導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溝通協調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課責與績效管理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環境覺察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7238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模擬面談</a:t>
                      </a: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67238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團體討論</a:t>
                      </a: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</a:tr>
              <a:tr h="667238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公事籃演練</a:t>
                      </a:r>
                      <a:endParaRPr kumimoji="0" lang="zh-TW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188" y="215528"/>
            <a:ext cx="7772400" cy="89289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696464"/>
                </a:solidFill>
              </a:rPr>
              <a:t>（三）</a:t>
            </a: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en-US" altLang="zh-TW" dirty="0">
                <a:solidFill>
                  <a:srgbClr val="696464"/>
                </a:solidFill>
              </a:rPr>
              <a:t/>
            </a:r>
            <a:br>
              <a:rPr lang="en-US" altLang="zh-TW" dirty="0">
                <a:solidFill>
                  <a:srgbClr val="696464"/>
                </a:solidFill>
              </a:rPr>
            </a:b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zh-TW" altLang="en-US" b="1" dirty="0" smtClean="0">
                <a:solidFill>
                  <a:srgbClr val="696464"/>
                </a:solidFill>
              </a:rPr>
              <a:t>（三）報告書內容（１</a:t>
            </a:r>
            <a:r>
              <a:rPr lang="en-US" altLang="zh-TW" b="1" dirty="0" smtClean="0">
                <a:solidFill>
                  <a:srgbClr val="696464"/>
                </a:solidFill>
              </a:rPr>
              <a:t>/</a:t>
            </a:r>
            <a:r>
              <a:rPr lang="zh-TW" altLang="en-US" b="1" dirty="0" smtClean="0">
                <a:solidFill>
                  <a:srgbClr val="696464"/>
                </a:solidFill>
              </a:rPr>
              <a:t>３）</a:t>
            </a:r>
            <a:endParaRPr lang="zh-TW" altLang="en-US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59632" y="1268760"/>
            <a:ext cx="8136904" cy="5256584"/>
          </a:xfrm>
        </p:spPr>
        <p:txBody>
          <a:bodyPr/>
          <a:lstStyle/>
          <a:p>
            <a:pPr marL="514350" indent="-514350">
              <a:buFont typeface="Wingdings" pitchFamily="2" charset="2"/>
              <a:buChar char="l"/>
            </a:pPr>
            <a:r>
              <a:rPr lang="zh-TW" altLang="en-US" sz="32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評分</a:t>
            </a:r>
            <a:r>
              <a:rPr lang="zh-TW" altLang="en-US" sz="3200" b="1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尺度</a:t>
            </a:r>
            <a:endParaRPr lang="en-US" altLang="zh-TW" sz="3200" b="1" dirty="0" smtClean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r>
              <a:rPr lang="zh-TW" altLang="en-US" sz="3200" b="1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評測結果</a:t>
            </a:r>
            <a:endParaRPr lang="en-US" altLang="zh-TW" sz="3200" b="1" dirty="0" smtClean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5</a:t>
            </a:r>
            <a:endParaRPr lang="en-US" altLang="zh-TW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181" y="4085130"/>
            <a:ext cx="5727195" cy="244021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95" y="1914992"/>
            <a:ext cx="6823698" cy="1514008"/>
          </a:xfrm>
          <a:prstGeom prst="rect">
            <a:avLst/>
          </a:prstGeom>
        </p:spPr>
      </p:pic>
      <p:sp>
        <p:nvSpPr>
          <p:cNvPr id="4" name="橢圓 3"/>
          <p:cNvSpPr/>
          <p:nvPr/>
        </p:nvSpPr>
        <p:spPr>
          <a:xfrm>
            <a:off x="3489276" y="1764552"/>
            <a:ext cx="1370756" cy="16644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41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188" y="215528"/>
            <a:ext cx="7772400" cy="89289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696464"/>
                </a:solidFill>
              </a:rPr>
              <a:t>（三）</a:t>
            </a: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en-US" altLang="zh-TW" dirty="0">
                <a:solidFill>
                  <a:srgbClr val="696464"/>
                </a:solidFill>
              </a:rPr>
              <a:t/>
            </a:r>
            <a:br>
              <a:rPr lang="en-US" altLang="zh-TW" dirty="0">
                <a:solidFill>
                  <a:srgbClr val="696464"/>
                </a:solidFill>
              </a:rPr>
            </a:b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zh-TW" altLang="en-US" b="1" dirty="0" smtClean="0">
                <a:solidFill>
                  <a:srgbClr val="696464"/>
                </a:solidFill>
              </a:rPr>
              <a:t>（四）報告書內容（２</a:t>
            </a:r>
            <a:r>
              <a:rPr lang="en-US" altLang="zh-TW" b="1" dirty="0" smtClean="0">
                <a:solidFill>
                  <a:srgbClr val="696464"/>
                </a:solidFill>
              </a:rPr>
              <a:t>/</a:t>
            </a:r>
            <a:r>
              <a:rPr lang="zh-TW" altLang="en-US" b="1" dirty="0" smtClean="0">
                <a:solidFill>
                  <a:srgbClr val="696464"/>
                </a:solidFill>
              </a:rPr>
              <a:t>３）</a:t>
            </a:r>
            <a:endParaRPr lang="zh-TW" altLang="en-US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59632" y="1105431"/>
            <a:ext cx="8136904" cy="5256584"/>
          </a:xfrm>
        </p:spPr>
        <p:txBody>
          <a:bodyPr/>
          <a:lstStyle/>
          <a:p>
            <a:pPr marL="514350" indent="-514350">
              <a:buFont typeface="Wingdings" pitchFamily="2" charset="2"/>
              <a:buChar char="l"/>
            </a:pPr>
            <a:r>
              <a:rPr lang="zh-TW" altLang="en-US" sz="3200" b="1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評測結果雷達圖</a:t>
            </a:r>
            <a:endParaRPr lang="en-US" altLang="zh-TW" sz="3200" b="1" dirty="0" smtClean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l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6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963" y="1782982"/>
            <a:ext cx="6386849" cy="413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188" y="215528"/>
            <a:ext cx="7772400" cy="89289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696464"/>
                </a:solidFill>
              </a:rPr>
              <a:t>（三）</a:t>
            </a: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en-US" altLang="zh-TW" dirty="0">
                <a:solidFill>
                  <a:srgbClr val="696464"/>
                </a:solidFill>
              </a:rPr>
              <a:t/>
            </a:r>
            <a:br>
              <a:rPr lang="en-US" altLang="zh-TW" dirty="0">
                <a:solidFill>
                  <a:srgbClr val="696464"/>
                </a:solidFill>
              </a:rPr>
            </a:br>
            <a:r>
              <a:rPr lang="en-US" altLang="zh-TW" dirty="0" smtClean="0">
                <a:solidFill>
                  <a:srgbClr val="696464"/>
                </a:solidFill>
              </a:rPr>
              <a:t/>
            </a:r>
            <a:br>
              <a:rPr lang="en-US" altLang="zh-TW" dirty="0" smtClean="0">
                <a:solidFill>
                  <a:srgbClr val="696464"/>
                </a:solidFill>
              </a:rPr>
            </a:br>
            <a:r>
              <a:rPr lang="zh-TW" altLang="en-US" b="1" dirty="0" smtClean="0">
                <a:solidFill>
                  <a:srgbClr val="696464"/>
                </a:solidFill>
              </a:rPr>
              <a:t>（四）報告書內容（３</a:t>
            </a:r>
            <a:r>
              <a:rPr lang="en-US" altLang="zh-TW" b="1" dirty="0" smtClean="0">
                <a:solidFill>
                  <a:srgbClr val="696464"/>
                </a:solidFill>
              </a:rPr>
              <a:t>/</a:t>
            </a:r>
            <a:r>
              <a:rPr lang="zh-TW" altLang="en-US" b="1" dirty="0" smtClean="0">
                <a:solidFill>
                  <a:srgbClr val="696464"/>
                </a:solidFill>
              </a:rPr>
              <a:t>３）</a:t>
            </a:r>
            <a:endParaRPr lang="zh-TW" altLang="en-US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59632" y="1268760"/>
            <a:ext cx="7704856" cy="5256584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Wingdings" pitchFamily="2" charset="2"/>
              <a:buChar char="l"/>
            </a:pPr>
            <a:r>
              <a:rPr lang="zh-TW" altLang="en-US" sz="3200" b="1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整體建議</a:t>
            </a:r>
            <a:endParaRPr lang="en-US" altLang="zh-TW" sz="3200" b="1" dirty="0" smtClean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各項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職能表現都在一般水準之上，尤其團隊領導及溝通協調能力表現接近顯著水準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政策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的達成，除本機關之立場外，尚需考量內外環境，兼顧周延性及全面性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偶有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遇衝突容易退縮之現象，原因可能是對自己立場信心不足，或因不願破壞人際和諧，而無法挺身而出，捍衛己身立場；建議宜加以留意，如能更細緻處理衝突問題，當能成為優秀的領導者。</a:t>
            </a:r>
            <a:endParaRPr lang="en-US" altLang="zh-TW" sz="2400" b="1" dirty="0" smtClean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7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19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20" y="2355716"/>
            <a:ext cx="6800900" cy="1143000"/>
          </a:xfrm>
        </p:spPr>
        <p:txBody>
          <a:bodyPr/>
          <a:lstStyle/>
          <a:p>
            <a:r>
              <a:rPr lang="zh-TW" altLang="en-US" b="1" dirty="0"/>
              <a:t>二</a:t>
            </a:r>
            <a:r>
              <a:rPr lang="zh-TW" altLang="en-US" b="1" dirty="0" smtClean="0"/>
              <a:t>、人格測驗評量結果報告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8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70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9991</TotalTime>
  <Words>904</Words>
  <Application>Microsoft Office PowerPoint</Application>
  <PresentationFormat>如螢幕大小 (4:3)</PresentationFormat>
  <Paragraphs>153</Paragraphs>
  <Slides>15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8" baseType="lpstr">
      <vt:lpstr>微軟正黑體</vt:lpstr>
      <vt:lpstr>新細明體</vt:lpstr>
      <vt:lpstr>標楷體</vt:lpstr>
      <vt:lpstr>Arial Narrow</vt:lpstr>
      <vt:lpstr>Calibri</vt:lpstr>
      <vt:lpstr>Constantia</vt:lpstr>
      <vt:lpstr>Franklin Gothic Book</vt:lpstr>
      <vt:lpstr>Perpetua</vt:lpstr>
      <vt:lpstr>Times New Roman</vt:lpstr>
      <vt:lpstr>Tw Cen MT</vt:lpstr>
      <vt:lpstr>Wingdings</vt:lpstr>
      <vt:lpstr>Wingdings 2</vt:lpstr>
      <vt:lpstr>公正</vt:lpstr>
      <vt:lpstr>PowerPoint 簡報</vt:lpstr>
      <vt:lpstr>評鑑報告內容</vt:lpstr>
      <vt:lpstr>一、評鑑中心法遴選作業     職能評量結果報告</vt:lpstr>
      <vt:lpstr>PowerPoint 簡報</vt:lpstr>
      <vt:lpstr>（二）評測職能及適配工具 （管理發展訓練）</vt:lpstr>
      <vt:lpstr>（三）   （三）報告書內容（１/３）</vt:lpstr>
      <vt:lpstr>（三）   （四）報告書內容（２/３）</vt:lpstr>
      <vt:lpstr>（三）   （四）報告書內容（３/３）</vt:lpstr>
      <vt:lpstr>二、人格測驗評量結果報告</vt:lpstr>
      <vt:lpstr>PowerPoint 簡報</vt:lpstr>
      <vt:lpstr>PowerPoint 簡報</vt:lpstr>
      <vt:lpstr>（三）人格常模 </vt:lpstr>
      <vt:lpstr>（四）分數呈現</vt:lpstr>
      <vt:lpstr>PowerPoint 簡報</vt:lpstr>
      <vt:lpstr>說明完畢    敬請指教</vt:lpstr>
    </vt:vector>
  </TitlesOfParts>
  <Company>TPL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職能模型的理論與職能為基礎的人力資源管理</dc:title>
  <dc:creator>Stanley</dc:creator>
  <cp:lastModifiedBy>呂季蓉</cp:lastModifiedBy>
  <cp:revision>475</cp:revision>
  <cp:lastPrinted>2016-07-07T07:17:18Z</cp:lastPrinted>
  <dcterms:created xsi:type="dcterms:W3CDTF">2006-06-11T05:43:07Z</dcterms:created>
  <dcterms:modified xsi:type="dcterms:W3CDTF">2019-07-08T02:46:50Z</dcterms:modified>
</cp:coreProperties>
</file>