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67" r:id="rId2"/>
    <p:sldId id="445" r:id="rId3"/>
    <p:sldId id="447" r:id="rId4"/>
    <p:sldId id="387" r:id="rId5"/>
    <p:sldId id="446" r:id="rId6"/>
    <p:sldId id="424" r:id="rId7"/>
    <p:sldId id="423" r:id="rId8"/>
    <p:sldId id="470" r:id="rId9"/>
    <p:sldId id="463" r:id="rId10"/>
    <p:sldId id="471" r:id="rId11"/>
    <p:sldId id="472" r:id="rId12"/>
    <p:sldId id="473" r:id="rId13"/>
    <p:sldId id="474" r:id="rId14"/>
    <p:sldId id="475" r:id="rId15"/>
    <p:sldId id="432" r:id="rId16"/>
    <p:sldId id="459" r:id="rId17"/>
    <p:sldId id="458" r:id="rId18"/>
    <p:sldId id="429" r:id="rId19"/>
    <p:sldId id="390" r:id="rId20"/>
    <p:sldId id="404" r:id="rId21"/>
    <p:sldId id="403" r:id="rId22"/>
    <p:sldId id="405" r:id="rId23"/>
    <p:sldId id="468" r:id="rId24"/>
    <p:sldId id="469" r:id="rId25"/>
    <p:sldId id="465" r:id="rId26"/>
    <p:sldId id="461" r:id="rId27"/>
    <p:sldId id="410" r:id="rId28"/>
    <p:sldId id="411" r:id="rId29"/>
    <p:sldId id="412" r:id="rId30"/>
    <p:sldId id="462" r:id="rId31"/>
    <p:sldId id="426" r:id="rId32"/>
    <p:sldId id="427" r:id="rId33"/>
    <p:sldId id="428" r:id="rId34"/>
    <p:sldId id="305" r:id="rId3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340ED"/>
    <a:srgbClr val="FF3300"/>
    <a:srgbClr val="CCFFFF"/>
    <a:srgbClr val="99CCFF"/>
    <a:srgbClr val="FFFF99"/>
    <a:srgbClr val="4898B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2" autoAdjust="0"/>
    <p:restoredTop sz="94555" autoAdjust="0"/>
  </p:normalViewPr>
  <p:slideViewPr>
    <p:cSldViewPr>
      <p:cViewPr varScale="1">
        <p:scale>
          <a:sx n="109" d="100"/>
          <a:sy n="109" d="100"/>
        </p:scale>
        <p:origin x="-19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7"/>
    </p:cViewPr>
  </p:sorterViewPr>
  <p:notesViewPr>
    <p:cSldViewPr>
      <p:cViewPr varScale="1">
        <p:scale>
          <a:sx n="36" d="100"/>
          <a:sy n="36" d="100"/>
        </p:scale>
        <p:origin x="-251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7AFD0-B0CC-477B-90CD-EA2FA7116FB5}" type="doc">
      <dgm:prSet loTypeId="urn:microsoft.com/office/officeart/2005/8/layout/arrow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EBF38E20-2245-424B-82BA-825C2EA90CE0}">
      <dgm:prSet phldrT="[文字]" phldr="1"/>
      <dgm:spPr/>
      <dgm:t>
        <a:bodyPr/>
        <a:lstStyle/>
        <a:p>
          <a:endParaRPr lang="zh-TW" altLang="en-US" dirty="0"/>
        </a:p>
      </dgm:t>
    </dgm:pt>
    <dgm:pt modelId="{05A052E6-1041-428A-B4C7-A25A2D27F242}" type="sibTrans" cxnId="{BEAAB919-8CA2-4781-A92B-60818399D1B9}">
      <dgm:prSet/>
      <dgm:spPr/>
      <dgm:t>
        <a:bodyPr/>
        <a:lstStyle/>
        <a:p>
          <a:endParaRPr lang="zh-TW" altLang="en-US"/>
        </a:p>
      </dgm:t>
    </dgm:pt>
    <dgm:pt modelId="{87F80740-C6BC-4BC7-93F8-C7649616F624}" type="parTrans" cxnId="{BEAAB919-8CA2-4781-A92B-60818399D1B9}">
      <dgm:prSet/>
      <dgm:spPr/>
      <dgm:t>
        <a:bodyPr/>
        <a:lstStyle/>
        <a:p>
          <a:endParaRPr lang="zh-TW" altLang="en-US"/>
        </a:p>
      </dgm:t>
    </dgm:pt>
    <dgm:pt modelId="{49E3BF4F-21B8-4CFC-AA66-1BB6DA1605F2}" type="pres">
      <dgm:prSet presAssocID="{A957AFD0-B0CC-477B-90CD-EA2FA7116FB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EA1EEA-0D8F-46EE-B478-DB5BF80FCBFA}" type="pres">
      <dgm:prSet presAssocID="{A957AFD0-B0CC-477B-90CD-EA2FA7116FB5}" presName="arrow" presStyleLbl="bgShp" presStyleIdx="0" presStyleCnt="1" custScaleX="110491" custScaleY="100000" custLinFactNeighborX="1569" custLinFactNeighborY="86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</dgm:pt>
    <dgm:pt modelId="{406CAAE2-6EAF-475D-B077-738FAD3D4F58}" type="pres">
      <dgm:prSet presAssocID="{A957AFD0-B0CC-477B-90CD-EA2FA7116FB5}" presName="arrowDiagram1" presStyleCnt="0">
        <dgm:presLayoutVars>
          <dgm:bulletEnabled val="1"/>
        </dgm:presLayoutVars>
      </dgm:prSet>
      <dgm:spPr/>
    </dgm:pt>
    <dgm:pt modelId="{CDAA4F55-E43B-4889-81D1-CF5D6E6E47D7}" type="pres">
      <dgm:prSet presAssocID="{EBF38E20-2245-424B-82BA-825C2EA90CE0}" presName="bullet1" presStyleLbl="node1" presStyleIdx="0" presStyleCnt="1" custLinFactNeighborX="-68035" custLinFactNeighborY="-4745"/>
      <dgm:spPr>
        <a:solidFill>
          <a:schemeClr val="bg1"/>
        </a:solidFill>
      </dgm:spPr>
    </dgm:pt>
    <dgm:pt modelId="{8AA155A5-4FB4-4CE0-BD10-CCA0901DEE14}" type="pres">
      <dgm:prSet presAssocID="{EBF38E20-2245-424B-82BA-825C2EA90CE0}" presName="textBox1" presStyleLbl="revTx" presStyleIdx="0" presStyleCnt="1" custScaleY="1883" custLinFactNeighborX="61064" custLinFactNeighborY="38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EAAB919-8CA2-4781-A92B-60818399D1B9}" srcId="{A957AFD0-B0CC-477B-90CD-EA2FA7116FB5}" destId="{EBF38E20-2245-424B-82BA-825C2EA90CE0}" srcOrd="0" destOrd="0" parTransId="{87F80740-C6BC-4BC7-93F8-C7649616F624}" sibTransId="{05A052E6-1041-428A-B4C7-A25A2D27F242}"/>
    <dgm:cxn modelId="{63286621-2E62-4D65-B992-D0267F1B7880}" type="presOf" srcId="{EBF38E20-2245-424B-82BA-825C2EA90CE0}" destId="{8AA155A5-4FB4-4CE0-BD10-CCA0901DEE14}" srcOrd="0" destOrd="0" presId="urn:microsoft.com/office/officeart/2005/8/layout/arrow2"/>
    <dgm:cxn modelId="{95A77465-338C-47DD-86D1-74A7573B2E68}" type="presOf" srcId="{A957AFD0-B0CC-477B-90CD-EA2FA7116FB5}" destId="{49E3BF4F-21B8-4CFC-AA66-1BB6DA1605F2}" srcOrd="0" destOrd="0" presId="urn:microsoft.com/office/officeart/2005/8/layout/arrow2"/>
    <dgm:cxn modelId="{33A29003-E944-4220-9B29-5E35E4B28DD6}" type="presParOf" srcId="{49E3BF4F-21B8-4CFC-AA66-1BB6DA1605F2}" destId="{05EA1EEA-0D8F-46EE-B478-DB5BF80FCBFA}" srcOrd="0" destOrd="0" presId="urn:microsoft.com/office/officeart/2005/8/layout/arrow2"/>
    <dgm:cxn modelId="{55A7FD83-38DF-4ECD-906C-011121038F24}" type="presParOf" srcId="{49E3BF4F-21B8-4CFC-AA66-1BB6DA1605F2}" destId="{406CAAE2-6EAF-475D-B077-738FAD3D4F58}" srcOrd="1" destOrd="0" presId="urn:microsoft.com/office/officeart/2005/8/layout/arrow2"/>
    <dgm:cxn modelId="{B2A48579-B19D-430B-96FC-F92BA6D67099}" type="presParOf" srcId="{406CAAE2-6EAF-475D-B077-738FAD3D4F58}" destId="{CDAA4F55-E43B-4889-81D1-CF5D6E6E47D7}" srcOrd="0" destOrd="0" presId="urn:microsoft.com/office/officeart/2005/8/layout/arrow2"/>
    <dgm:cxn modelId="{31089B85-851C-4369-A1E4-C46724598A7D}" type="presParOf" srcId="{406CAAE2-6EAF-475D-B077-738FAD3D4F58}" destId="{8AA155A5-4FB4-4CE0-BD10-CCA0901DEE1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A1EEA-0D8F-46EE-B478-DB5BF80FCBFA}">
      <dsp:nvSpPr>
        <dsp:cNvPr id="0" name=""/>
        <dsp:cNvSpPr/>
      </dsp:nvSpPr>
      <dsp:spPr>
        <a:xfrm>
          <a:off x="139617" y="0"/>
          <a:ext cx="7503933" cy="4244652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A4F55-E43B-4889-81D1-CF5D6E6E47D7}">
      <dsp:nvSpPr>
        <dsp:cNvPr id="0" name=""/>
        <dsp:cNvSpPr/>
      </dsp:nvSpPr>
      <dsp:spPr>
        <a:xfrm>
          <a:off x="5266003" y="836968"/>
          <a:ext cx="502566" cy="50256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155A5-4FB4-4CE0-BD10-CCA0901DEE14}">
      <dsp:nvSpPr>
        <dsp:cNvPr id="0" name=""/>
        <dsp:cNvSpPr/>
      </dsp:nvSpPr>
      <dsp:spPr>
        <a:xfrm>
          <a:off x="4801481" y="3853035"/>
          <a:ext cx="2716577" cy="5898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6300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 dirty="0"/>
        </a:p>
      </dsp:txBody>
      <dsp:txXfrm>
        <a:off x="4804360" y="3855914"/>
        <a:ext cx="2710819" cy="53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0B71044-1940-40C3-A7D1-EA76D908381B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3E015-F517-49D6-8E54-4AA97CC2EFF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48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0B1350F-7FDE-4795-8539-B3E4ABAC35B9}" type="datetimeFigureOut">
              <a:rPr lang="zh-TW" altLang="en-US"/>
              <a:pPr>
                <a:defRPr/>
              </a:pPr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6FC04A-8B1E-4A13-819A-DB1840471F1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19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6A74563-C75C-4DB8-AE68-14BDD25181B1}" type="slidenum">
              <a:rPr lang="zh-TW" altLang="en-US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00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B49F3CF3-B7C9-4E31-8FDF-36D6A00BB489}" type="slidenum">
              <a:rPr lang="zh-TW" altLang="en-US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83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9814023-FD75-4CFE-B797-2BD348F2A5BE}" type="slidenum">
              <a:rPr lang="zh-TW" altLang="en-US">
                <a:solidFill>
                  <a:srgbClr val="000000"/>
                </a:solidFill>
              </a:rPr>
              <a:pPr/>
              <a:t>11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C672B21-7C49-4195-8BAC-A2CDE55F4E78}" type="slidenum">
              <a:rPr lang="zh-TW" altLang="en-US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219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A3C41B1-AF50-469D-900C-F7191FB03B24}" type="slidenum">
              <a:rPr lang="zh-TW" altLang="en-US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90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EEAFFE84-2324-481A-9534-F5817B5346A9}" type="slidenum">
              <a:rPr lang="zh-TW" altLang="en-US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24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C29C41D1-A6AE-4023-9C2B-738D6EC2B190}" type="slidenum">
              <a:rPr lang="zh-TW" altLang="en-US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38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659563" y="6356350"/>
            <a:ext cx="2376487" cy="36512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84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 smtClean="0">
                <a:solidFill>
                  <a:srgbClr val="898989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</a:lstStyle>
          <a:p>
            <a:fld id="{7EE68C46-D22A-4BFC-8813-4975911C49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57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 smtClean="0">
                <a:solidFill>
                  <a:srgbClr val="898989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</a:lstStyle>
          <a:p>
            <a:fld id="{35AFC241-E74C-47FF-A341-DBC2B37C9A1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86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kumimoji="0" lang="zh-TW" altLang="en-US" sz="16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227763" y="6356350"/>
            <a:ext cx="2459037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endParaRPr lang="en-US" altLang="zh-TW"/>
          </a:p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gray">
          <a:xfrm>
            <a:off x="179512" y="6381328"/>
            <a:ext cx="231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E944B-3B51-4FCD-A7BA-F1F550541D63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kumimoji="0" lang="zh-TW" alt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6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79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63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kumimoji="0" lang="zh-TW" altLang="en-US" sz="16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6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3059113" y="6308725"/>
            <a:ext cx="2895600" cy="3651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kumimoji="1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gray">
          <a:xfrm>
            <a:off x="179512" y="6381328"/>
            <a:ext cx="231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E944B-3B51-4FCD-A7BA-F1F550541D63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4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 smtClean="0">
                <a:solidFill>
                  <a:srgbClr val="898989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</a:lstStyle>
          <a:p>
            <a:fld id="{8D7AC4B2-B2C6-40D6-B15E-13768031302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89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 smtClean="0">
                <a:solidFill>
                  <a:srgbClr val="898989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</a:lstStyle>
          <a:p>
            <a:fld id="{859B5409-21ED-44BB-930B-1C26FAF96C6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901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ct val="0"/>
              </a:spcBef>
              <a:spcAft>
                <a:spcPct val="0"/>
              </a:spcAft>
              <a:defRPr kumimoji="1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/>
              <a:t> 本資料保留所有權利，欲利用本資料全 部或部分內容須徵求國家文官學院同意 </a:t>
            </a:r>
            <a:endParaRPr lang="zh-TW" altLang="en-US" sz="1800" dirty="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11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w Cen MT" pitchFamily="34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ctrTitle"/>
          </p:nvPr>
        </p:nvSpPr>
        <p:spPr>
          <a:xfrm>
            <a:off x="468313" y="2349500"/>
            <a:ext cx="5543550" cy="863600"/>
          </a:xfrm>
        </p:spPr>
        <p:txBody>
          <a:bodyPr/>
          <a:lstStyle/>
          <a:p>
            <a:pPr eaLnBrk="1" hangingPunct="1"/>
            <a:r>
              <a:rPr lang="zh-TW" altLang="en-US" sz="6000"/>
              <a:t>公務</a:t>
            </a:r>
            <a:r>
              <a:rPr lang="zh-TW" altLang="zh-TW" sz="6000"/>
              <a:t>溝通與</a:t>
            </a:r>
            <a:r>
              <a:rPr lang="zh-TW" altLang="en-US" sz="6000"/>
              <a:t>宣導</a:t>
            </a:r>
            <a:endParaRPr lang="zh-TW" altLang="en-US" sz="6000" b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51275" y="4437063"/>
            <a:ext cx="4103688" cy="1728787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105</a:t>
            </a:r>
            <a:r>
              <a:rPr lang="zh-TW" altLang="en-US" b="1" dirty="0">
                <a:solidFill>
                  <a:schemeClr val="tx1"/>
                </a:solidFill>
              </a:rPr>
              <a:t>年三項升官等訓練</a:t>
            </a:r>
            <a:endParaRPr lang="en-US" altLang="zh-TW" b="1" dirty="0">
              <a:solidFill>
                <a:schemeClr val="tx1"/>
              </a:solidFill>
            </a:endParaRPr>
          </a:p>
          <a:p>
            <a:pPr algn="r" eaLnBrk="1" hangingPunct="1">
              <a:buFont typeface="Arial" charset="0"/>
              <a:buNone/>
              <a:defRPr/>
            </a:pPr>
            <a:r>
              <a:rPr lang="zh-TW" altLang="en-US" b="1" dirty="0">
                <a:solidFill>
                  <a:schemeClr val="tx1"/>
                </a:solidFill>
              </a:rPr>
              <a:t>國家文官學院</a:t>
            </a:r>
            <a:endParaRPr lang="en-US" altLang="zh-TW" b="1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zh-TW" altLang="en-US" b="1" dirty="0"/>
          </a:p>
        </p:txBody>
      </p:sp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3389313" y="5876925"/>
            <a:ext cx="236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000" b="1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本資料保留所有權利，欲利用本資料全</a:t>
            </a:r>
            <a:endParaRPr kumimoji="0" lang="en-US" altLang="zh-TW" sz="1000" b="1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000" b="1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部或部分內容須徵求國家文官學院同意</a:t>
            </a:r>
          </a:p>
        </p:txBody>
      </p:sp>
      <p:pic>
        <p:nvPicPr>
          <p:cNvPr id="14341" name="Picture 5" descr="R:\01_內部資料\片頭片尾及背景素材\指示牌2拷貝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1188" y="908050"/>
            <a:ext cx="83883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b="1" dirty="0">
                <a:solidFill>
                  <a:srgbClr val="0340ED"/>
                </a:solidFill>
                <a:latin typeface="+mn-ea"/>
                <a:ea typeface="+mn-ea"/>
              </a:rPr>
              <a:t>高階文官培訓飛躍方案</a:t>
            </a:r>
            <a:r>
              <a:rPr lang="en-US" altLang="zh-TW" sz="3200" b="1" dirty="0">
                <a:solidFill>
                  <a:srgbClr val="0340ED"/>
                </a:solidFill>
                <a:latin typeface="+mn-ea"/>
                <a:ea typeface="+mn-ea"/>
              </a:rPr>
              <a:t>105</a:t>
            </a:r>
            <a:r>
              <a:rPr lang="zh-TW" altLang="en-US" sz="3200" b="1" dirty="0">
                <a:solidFill>
                  <a:srgbClr val="0340ED"/>
                </a:solidFill>
                <a:latin typeface="+mn-ea"/>
                <a:ea typeface="+mn-ea"/>
              </a:rPr>
              <a:t>年訓練</a:t>
            </a:r>
          </a:p>
          <a:p>
            <a:pPr algn="ctr">
              <a:defRPr/>
            </a:pPr>
            <a:r>
              <a:rPr lang="zh-TW" altLang="en-US" sz="3200" b="1">
                <a:solidFill>
                  <a:srgbClr val="0340ED"/>
                </a:solidFill>
                <a:latin typeface="+mn-ea"/>
                <a:ea typeface="+mn-ea"/>
              </a:rPr>
              <a:t>領導</a:t>
            </a:r>
            <a:r>
              <a:rPr lang="zh-TW" altLang="en-US" sz="3200" b="1" smtClean="0">
                <a:solidFill>
                  <a:srgbClr val="0340ED"/>
                </a:solidFill>
                <a:latin typeface="+mn-ea"/>
                <a:ea typeface="+mn-ea"/>
              </a:rPr>
              <a:t>發展訓練第</a:t>
            </a:r>
            <a:r>
              <a:rPr lang="en-US" altLang="zh-TW" sz="3200" b="1" dirty="0">
                <a:solidFill>
                  <a:srgbClr val="0340ED"/>
                </a:solidFill>
                <a:latin typeface="+mn-ea"/>
                <a:ea typeface="+mn-ea"/>
              </a:rPr>
              <a:t>2</a:t>
            </a:r>
            <a:r>
              <a:rPr lang="zh-TW" altLang="en-US" sz="3200" b="1" dirty="0">
                <a:solidFill>
                  <a:srgbClr val="0340ED"/>
                </a:solidFill>
                <a:latin typeface="+mn-ea"/>
                <a:ea typeface="+mn-ea"/>
              </a:rPr>
              <a:t>組出國報告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76375" y="2924175"/>
            <a:ext cx="6624638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800" b="1" dirty="0">
                <a:latin typeface="+mn-ea"/>
                <a:ea typeface="+mn-ea"/>
              </a:rPr>
              <a:t>芬蘭之就業與創新</a:t>
            </a:r>
            <a:endParaRPr lang="en-US" altLang="zh-TW" sz="4800" b="1" dirty="0">
              <a:latin typeface="+mn-ea"/>
              <a:ea typeface="+mn-ea"/>
            </a:endParaRPr>
          </a:p>
          <a:p>
            <a:pPr algn="ctr">
              <a:defRPr/>
            </a:pPr>
            <a:endParaRPr lang="en-US" altLang="zh-TW" sz="3600" b="1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2800" b="1" dirty="0">
                <a:latin typeface="+mn-ea"/>
                <a:ea typeface="+mn-ea"/>
              </a:rPr>
              <a:t>       </a:t>
            </a:r>
            <a:endParaRPr lang="en-US" altLang="zh-TW" sz="2800" b="1" dirty="0">
              <a:latin typeface="+mn-ea"/>
              <a:ea typeface="+mn-ea"/>
            </a:endParaRPr>
          </a:p>
          <a:p>
            <a:pPr algn="ctr">
              <a:defRPr/>
            </a:pPr>
            <a:endParaRPr lang="en-US" altLang="zh-TW" sz="2800" b="1" dirty="0">
              <a:latin typeface="+mn-ea"/>
              <a:ea typeface="+mn-ea"/>
            </a:endParaRPr>
          </a:p>
          <a:p>
            <a:pPr algn="ctr">
              <a:defRPr/>
            </a:pPr>
            <a:endParaRPr lang="en-US" altLang="zh-TW" sz="2800" b="1" dirty="0">
              <a:latin typeface="+mn-ea"/>
              <a:ea typeface="+mn-ea"/>
            </a:endParaRPr>
          </a:p>
          <a:p>
            <a:pPr algn="ctr">
              <a:defRPr/>
            </a:pPr>
            <a:r>
              <a:rPr lang="en-US" altLang="zh-TW" sz="2800" b="1" dirty="0">
                <a:latin typeface="+mn-ea"/>
                <a:ea typeface="+mn-ea"/>
              </a:rPr>
              <a:t>    </a:t>
            </a:r>
          </a:p>
          <a:p>
            <a:pPr algn="ctr">
              <a:defRPr/>
            </a:pPr>
            <a:r>
              <a:rPr lang="zh-TW" altLang="en-US" sz="2800" b="1" dirty="0">
                <a:solidFill>
                  <a:srgbClr val="0340ED"/>
                </a:solidFill>
                <a:latin typeface="+mn-ea"/>
                <a:ea typeface="+mn-ea"/>
              </a:rPr>
              <a:t>中華民國</a:t>
            </a:r>
            <a:r>
              <a:rPr lang="en-US" altLang="zh-TW" sz="2800" b="1" dirty="0">
                <a:solidFill>
                  <a:srgbClr val="0340ED"/>
                </a:solidFill>
                <a:latin typeface="+mn-ea"/>
                <a:ea typeface="+mn-ea"/>
              </a:rPr>
              <a:t>105</a:t>
            </a:r>
            <a:r>
              <a:rPr lang="zh-TW" altLang="en-US" sz="2800" b="1" dirty="0">
                <a:solidFill>
                  <a:srgbClr val="0340ED"/>
                </a:solidFill>
                <a:latin typeface="+mn-ea"/>
                <a:ea typeface="+mn-ea"/>
              </a:rPr>
              <a:t>年</a:t>
            </a:r>
            <a:r>
              <a:rPr lang="en-US" altLang="zh-TW" sz="2800" b="1" dirty="0">
                <a:solidFill>
                  <a:srgbClr val="0340ED"/>
                </a:solidFill>
                <a:latin typeface="+mn-ea"/>
                <a:ea typeface="+mn-ea"/>
              </a:rPr>
              <a:t>11</a:t>
            </a:r>
            <a:r>
              <a:rPr lang="zh-TW" altLang="en-US" sz="2800" b="1" dirty="0">
                <a:solidFill>
                  <a:srgbClr val="0340ED"/>
                </a:solidFill>
                <a:latin typeface="+mn-ea"/>
                <a:ea typeface="+mn-ea"/>
              </a:rPr>
              <a:t>月</a:t>
            </a:r>
            <a:r>
              <a:rPr lang="en-US" altLang="zh-TW" sz="2800" b="1" dirty="0">
                <a:solidFill>
                  <a:srgbClr val="0340ED"/>
                </a:solidFill>
                <a:latin typeface="+mn-ea"/>
                <a:ea typeface="+mn-ea"/>
              </a:rPr>
              <a:t>11</a:t>
            </a:r>
            <a:r>
              <a:rPr lang="zh-TW" altLang="en-US" sz="2800" b="1" dirty="0">
                <a:solidFill>
                  <a:srgbClr val="0340ED"/>
                </a:solidFill>
                <a:latin typeface="+mn-ea"/>
                <a:ea typeface="+mn-ea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4025"/>
            <a:ext cx="7566099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標題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7700"/>
          </a:xfrm>
        </p:spPr>
        <p:txBody>
          <a:bodyPr/>
          <a:lstStyle/>
          <a:p>
            <a:r>
              <a:rPr lang="zh-TW" altLang="en-US"/>
              <a:t>芬蘭壯年就業率</a:t>
            </a:r>
          </a:p>
        </p:txBody>
      </p:sp>
      <p:sp>
        <p:nvSpPr>
          <p:cNvPr id="23556" name="文字方塊 3"/>
          <p:cNvSpPr txBox="1">
            <a:spLocks noChangeArrowheads="1"/>
          </p:cNvSpPr>
          <p:nvPr/>
        </p:nvSpPr>
        <p:spPr bwMode="auto">
          <a:xfrm>
            <a:off x="2700338" y="6011863"/>
            <a:ext cx="366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鄰近國家 </a:t>
            </a:r>
            <a:r>
              <a:rPr lang="en-US" altLang="zh-TW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55~64</a:t>
            </a:r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歲就業率</a:t>
            </a:r>
          </a:p>
        </p:txBody>
      </p:sp>
      <p:sp>
        <p:nvSpPr>
          <p:cNvPr id="2" name="橢圓 1"/>
          <p:cNvSpPr/>
          <p:nvPr/>
        </p:nvSpPr>
        <p:spPr>
          <a:xfrm>
            <a:off x="5281613" y="2300288"/>
            <a:ext cx="862012" cy="8651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8"/>
          <p:cNvSpPr>
            <a:spLocks noChangeArrowheads="1"/>
          </p:cNvSpPr>
          <p:nvPr/>
        </p:nvSpPr>
        <p:spPr bwMode="auto">
          <a:xfrm>
            <a:off x="280988" y="1762125"/>
            <a:ext cx="3978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marL="0" lvl="1" indent="0" algn="just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2016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年中芬蘭</a:t>
            </a:r>
            <a:r>
              <a:rPr lang="en-US" altLang="zh-TW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15-24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歲青年族群約</a:t>
            </a:r>
            <a:r>
              <a:rPr lang="en-US" altLang="zh-TW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636,000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人，</a:t>
            </a:r>
            <a:r>
              <a:rPr lang="zh-TW" altLang="en-US" sz="3000" spc="-60" dirty="0">
                <a:solidFill>
                  <a:srgbClr val="FF0000"/>
                </a:solidFill>
                <a:latin typeface="微軟正黑體"/>
                <a:ea typeface="微軟正黑體"/>
              </a:rPr>
              <a:t>青年失業率約</a:t>
            </a:r>
            <a:r>
              <a:rPr lang="en-US" altLang="zh-TW" sz="3000" spc="-60" dirty="0">
                <a:solidFill>
                  <a:srgbClr val="FF0000"/>
                </a:solidFill>
                <a:latin typeface="微軟正黑體"/>
                <a:ea typeface="微軟正黑體"/>
              </a:rPr>
              <a:t>20.6%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，約為</a:t>
            </a:r>
            <a:r>
              <a:rPr lang="en-US" altLang="zh-TW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54,000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人，占全國失業人口的</a:t>
            </a:r>
            <a:r>
              <a:rPr lang="en-US" altLang="zh-TW" sz="3000" spc="-60" dirty="0">
                <a:solidFill>
                  <a:srgbClr val="FF0000"/>
                </a:solidFill>
                <a:latin typeface="微軟正黑體"/>
                <a:ea typeface="微軟正黑體"/>
              </a:rPr>
              <a:t>8.5%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。青年失業人數自</a:t>
            </a:r>
            <a:r>
              <a:rPr lang="en-US" altLang="zh-TW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2012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年</a:t>
            </a:r>
            <a:r>
              <a:rPr lang="zh-TW" altLang="en-US" sz="3000" spc="-60" dirty="0">
                <a:solidFill>
                  <a:srgbClr val="FF0000"/>
                </a:solidFill>
                <a:latin typeface="微軟正黑體"/>
                <a:ea typeface="微軟正黑體"/>
              </a:rPr>
              <a:t>逐年升高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，今</a:t>
            </a:r>
            <a:r>
              <a:rPr lang="en-US" altLang="zh-TW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(2016)</a:t>
            </a:r>
            <a:r>
              <a:rPr lang="zh-TW" altLang="en-US" sz="3000" spc="-60" dirty="0">
                <a:solidFill>
                  <a:prstClr val="black"/>
                </a:solidFill>
                <a:latin typeface="微軟正黑體"/>
                <a:ea typeface="微軟正黑體"/>
              </a:rPr>
              <a:t>年增加速度雖趨緩，但多為打工性質而非全職工作。</a:t>
            </a:r>
            <a:endParaRPr lang="zh-TW" altLang="zh-TW" sz="3000" b="1" spc="-60" dirty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7700"/>
          </a:xfrm>
        </p:spPr>
        <p:txBody>
          <a:bodyPr/>
          <a:lstStyle/>
          <a:p>
            <a:r>
              <a:rPr lang="zh-TW" altLang="en-US"/>
              <a:t>青年就業概況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844675"/>
            <a:ext cx="4551363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441825" y="6240463"/>
            <a:ext cx="44719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400" b="1" kern="0" spc="-100" dirty="0">
                <a:solidFill>
                  <a:srgbClr val="FF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 </a:t>
            </a:r>
            <a:r>
              <a:rPr kumimoji="0" lang="en-US" altLang="zh-TW" sz="2400" b="1" kern="0" spc="-100" dirty="0">
                <a:solidFill>
                  <a:srgbClr val="FF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2012-2015 </a:t>
            </a:r>
            <a:r>
              <a:rPr kumimoji="0" lang="zh-TW" altLang="zh-TW" sz="2400" b="1" kern="0" spc="-100" dirty="0">
                <a:solidFill>
                  <a:srgbClr val="FF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/>
                <a:cs typeface="Times New Roman"/>
              </a:rPr>
              <a:t>芬蘭青年平均失業人數</a:t>
            </a:r>
            <a:endParaRPr kumimoji="0" lang="zh-TW" altLang="en-US" sz="2400" b="1" kern="0" spc="-100" dirty="0">
              <a:solidFill>
                <a:srgbClr val="FFE6E6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線單箭頭接點 6"/>
          <p:cNvCxnSpPr>
            <a:cxnSpLocks noChangeShapeType="1"/>
          </p:cNvCxnSpPr>
          <p:nvPr/>
        </p:nvCxnSpPr>
        <p:spPr bwMode="auto">
          <a:xfrm flipV="1">
            <a:off x="5003800" y="1989138"/>
            <a:ext cx="3024188" cy="966787"/>
          </a:xfrm>
          <a:prstGeom prst="straightConnector1">
            <a:avLst/>
          </a:prstGeom>
          <a:noFill/>
          <a:ln w="762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468313" y="5729833"/>
            <a:ext cx="8424167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B050"/>
                </a:solidFill>
                <a:latin typeface="+mj-ea"/>
                <a:ea typeface="+mj-ea"/>
              </a:rPr>
              <a:t>營造研發創新環境</a:t>
            </a:r>
            <a:endParaRPr lang="en-US" altLang="zh-TW" sz="2800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800" dirty="0" smtClean="0">
                <a:solidFill>
                  <a:srgbClr val="00B050"/>
                </a:solidFill>
                <a:latin typeface="+mj-ea"/>
                <a:ea typeface="+mj-ea"/>
              </a:rPr>
              <a:t>鼓勵參與與開放治理</a:t>
            </a:r>
            <a:endParaRPr lang="zh-TW" altLang="en-US" sz="28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744872" y="2136676"/>
          <a:ext cx="7643551" cy="424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標題 2"/>
          <p:cNvSpPr txBox="1">
            <a:spLocks/>
          </p:cNvSpPr>
          <p:nvPr/>
        </p:nvSpPr>
        <p:spPr bwMode="auto">
          <a:xfrm>
            <a:off x="468313" y="10525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rgbClr val="000000"/>
                </a:solidFill>
              </a:rPr>
              <a:t>芬蘭提高就業之創新做法</a:t>
            </a:r>
            <a:endParaRPr kumimoji="0" lang="zh-TW" altLang="en-US" sz="4400">
              <a:solidFill>
                <a:srgbClr val="000000"/>
              </a:solidFill>
            </a:endParaRPr>
          </a:p>
        </p:txBody>
      </p:sp>
      <p:sp>
        <p:nvSpPr>
          <p:cNvPr id="25604" name="標題 1"/>
          <p:cNvSpPr txBox="1">
            <a:spLocks/>
          </p:cNvSpPr>
          <p:nvPr/>
        </p:nvSpPr>
        <p:spPr bwMode="auto">
          <a:xfrm>
            <a:off x="2360613" y="5099050"/>
            <a:ext cx="37449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</a:pPr>
            <a:r>
              <a:rPr kumimoji="0" lang="zh-TW" altLang="zh-TW" dirty="0">
                <a:solidFill>
                  <a:srgbClr val="0340ED"/>
                </a:solidFill>
              </a:rPr>
              <a:t>青年就業保障服務</a:t>
            </a:r>
            <a:endParaRPr kumimoji="0" lang="en-US" altLang="zh-TW" dirty="0">
              <a:solidFill>
                <a:srgbClr val="0340ED"/>
              </a:solidFill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 dirty="0">
              <a:solidFill>
                <a:srgbClr val="0340ED"/>
              </a:solidFill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 dirty="0">
              <a:solidFill>
                <a:srgbClr val="0340ED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213100" y="3927475"/>
            <a:ext cx="450850" cy="450850"/>
          </a:xfrm>
          <a:prstGeom prst="ellipse">
            <a:avLst/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橢圓 7"/>
          <p:cNvSpPr/>
          <p:nvPr/>
        </p:nvSpPr>
        <p:spPr>
          <a:xfrm>
            <a:off x="2271713" y="4546600"/>
            <a:ext cx="450850" cy="450850"/>
          </a:xfrm>
          <a:prstGeom prst="ellipse">
            <a:avLst/>
          </a:pr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400425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標題 1"/>
          <p:cNvSpPr txBox="1">
            <a:spLocks/>
          </p:cNvSpPr>
          <p:nvPr/>
        </p:nvSpPr>
        <p:spPr bwMode="auto">
          <a:xfrm>
            <a:off x="2471738" y="2324100"/>
            <a:ext cx="3673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</a:pPr>
            <a:r>
              <a:rPr kumimoji="0" lang="zh-TW" altLang="en-US">
                <a:solidFill>
                  <a:srgbClr val="0340ED"/>
                </a:solidFill>
              </a:rPr>
              <a:t>透過歐盟基金協助</a:t>
            </a:r>
            <a:endParaRPr kumimoji="0" lang="en-US" altLang="zh-TW">
              <a:solidFill>
                <a:srgbClr val="0340ED"/>
              </a:solidFill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>
              <a:solidFill>
                <a:srgbClr val="0340ED"/>
              </a:solidFill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>
              <a:solidFill>
                <a:srgbClr val="0340ED"/>
              </a:solidFill>
            </a:endParaRPr>
          </a:p>
        </p:txBody>
      </p:sp>
      <p:sp>
        <p:nvSpPr>
          <p:cNvPr id="25609" name="標題 1"/>
          <p:cNvSpPr txBox="1">
            <a:spLocks/>
          </p:cNvSpPr>
          <p:nvPr/>
        </p:nvSpPr>
        <p:spPr bwMode="auto">
          <a:xfrm>
            <a:off x="1382713" y="3087688"/>
            <a:ext cx="2951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kumimoji="0" lang="zh-TW" altLang="en-US">
                <a:solidFill>
                  <a:srgbClr val="0340ED"/>
                </a:solidFill>
              </a:rPr>
              <a:t>轉職保證方案</a:t>
            </a:r>
            <a:endParaRPr kumimoji="0" lang="en-US" altLang="zh-TW">
              <a:solidFill>
                <a:srgbClr val="0340ED"/>
              </a:solidFill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>
              <a:solidFill>
                <a:srgbClr val="0340ED"/>
              </a:solidFill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>
              <a:solidFill>
                <a:srgbClr val="0340ED"/>
              </a:solidFill>
            </a:endParaRPr>
          </a:p>
        </p:txBody>
      </p:sp>
      <p:sp>
        <p:nvSpPr>
          <p:cNvPr id="25610" name="標題 1"/>
          <p:cNvSpPr txBox="1">
            <a:spLocks/>
          </p:cNvSpPr>
          <p:nvPr/>
        </p:nvSpPr>
        <p:spPr bwMode="auto">
          <a:xfrm>
            <a:off x="3146425" y="4405313"/>
            <a:ext cx="38893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</a:pPr>
            <a:r>
              <a:rPr kumimoji="0" lang="zh-TW" altLang="en-US" dirty="0">
                <a:solidFill>
                  <a:srgbClr val="0340ED"/>
                </a:solidFill>
              </a:rPr>
              <a:t>公共就業服務改革</a:t>
            </a: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 dirty="0">
              <a:solidFill>
                <a:srgbClr val="0340ED"/>
              </a:solidFill>
            </a:endParaRPr>
          </a:p>
          <a:p>
            <a:pPr algn="ctr">
              <a:spcBef>
                <a:spcPts val="1200"/>
              </a:spcBef>
              <a:buFontTx/>
              <a:buNone/>
            </a:pPr>
            <a:endParaRPr kumimoji="0" lang="zh-TW" altLang="en-US" sz="4400" dirty="0">
              <a:solidFill>
                <a:srgbClr val="0340ED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6011863" y="2979738"/>
            <a:ext cx="503237" cy="5032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橢圓 16"/>
          <p:cNvSpPr/>
          <p:nvPr/>
        </p:nvSpPr>
        <p:spPr>
          <a:xfrm>
            <a:off x="6011863" y="2979738"/>
            <a:ext cx="503237" cy="503237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橢圓 17"/>
          <p:cNvSpPr/>
          <p:nvPr/>
        </p:nvSpPr>
        <p:spPr>
          <a:xfrm>
            <a:off x="4321175" y="3392488"/>
            <a:ext cx="501650" cy="5032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橢圓 18"/>
          <p:cNvSpPr/>
          <p:nvPr/>
        </p:nvSpPr>
        <p:spPr>
          <a:xfrm>
            <a:off x="2246313" y="4521200"/>
            <a:ext cx="501650" cy="50165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橢圓 19"/>
          <p:cNvSpPr/>
          <p:nvPr/>
        </p:nvSpPr>
        <p:spPr>
          <a:xfrm>
            <a:off x="3163888" y="3919538"/>
            <a:ext cx="501650" cy="501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8313" y="908050"/>
            <a:ext cx="82296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營造研發創新環境</a:t>
            </a:r>
            <a:endParaRPr kumimoji="0"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778120" y="1863360"/>
            <a:ext cx="8172450" cy="3583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zh-TW" altLang="zh-TW" sz="2800" dirty="0"/>
              <a:t>強化</a:t>
            </a:r>
            <a:r>
              <a:rPr lang="zh-TW" altLang="zh-TW" sz="2800" dirty="0">
                <a:solidFill>
                  <a:srgbClr val="FF0000"/>
                </a:solidFill>
              </a:rPr>
              <a:t>產學合作</a:t>
            </a:r>
            <a:r>
              <a:rPr lang="zh-TW" altLang="zh-TW" sz="2800" dirty="0" smtClean="0"/>
              <a:t>機制</a:t>
            </a:r>
            <a:r>
              <a:rPr lang="zh-TW" altLang="en-US" sz="2000" dirty="0" smtClean="0">
                <a:solidFill>
                  <a:srgbClr val="FF0000"/>
                </a:solidFill>
              </a:rPr>
              <a:t>如</a:t>
            </a:r>
            <a:r>
              <a:rPr lang="en-US" altLang="zh-TW" sz="2000" dirty="0" smtClean="0">
                <a:solidFill>
                  <a:srgbClr val="FF0000"/>
                </a:solidFill>
              </a:rPr>
              <a:t>TAMPERE</a:t>
            </a:r>
            <a:r>
              <a:rPr lang="zh-TW" altLang="en-US" sz="2000" dirty="0" smtClean="0">
                <a:solidFill>
                  <a:srgbClr val="FF0000"/>
                </a:solidFill>
              </a:rPr>
              <a:t>市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Demola</a:t>
            </a:r>
            <a:r>
              <a:rPr lang="zh-TW" altLang="en-US" sz="2000" dirty="0" smtClean="0">
                <a:solidFill>
                  <a:srgbClr val="FF0000"/>
                </a:solidFill>
              </a:rPr>
              <a:t>創新平台</a:t>
            </a:r>
            <a:r>
              <a:rPr kumimoji="0" lang="zh-TW" altLang="en-US" sz="2800" dirty="0" smtClean="0"/>
              <a:t>。</a:t>
            </a:r>
            <a:endParaRPr kumimoji="0" lang="en-US" altLang="zh-TW" sz="2800" dirty="0" smtClean="0"/>
          </a:p>
          <a:p>
            <a:pPr>
              <a:buFontTx/>
              <a:buBlip>
                <a:blip r:embed="rId2"/>
              </a:buBlip>
            </a:pPr>
            <a:r>
              <a:rPr lang="zh-TW" altLang="zh-TW" sz="2800" dirty="0"/>
              <a:t>健全</a:t>
            </a:r>
            <a:r>
              <a:rPr lang="zh-TW" altLang="zh-TW" sz="2800" dirty="0" smtClean="0">
                <a:solidFill>
                  <a:srgbClr val="FF0000"/>
                </a:solidFill>
              </a:rPr>
              <a:t>產學</a:t>
            </a:r>
            <a:r>
              <a:rPr lang="zh-TW" altLang="zh-TW" sz="2800" dirty="0">
                <a:solidFill>
                  <a:srgbClr val="FF0000"/>
                </a:solidFill>
              </a:rPr>
              <a:t>研三位一體</a:t>
            </a:r>
            <a:r>
              <a:rPr lang="zh-TW" altLang="zh-TW" sz="2800" dirty="0"/>
              <a:t>的系統</a:t>
            </a:r>
            <a:r>
              <a:rPr lang="zh-TW" altLang="zh-TW" sz="2800" dirty="0" smtClean="0"/>
              <a:t>架構</a:t>
            </a:r>
            <a:r>
              <a:rPr lang="zh-TW" altLang="zh-TW" sz="2000" dirty="0" smtClean="0"/>
              <a:t>設立創新系統中強而有力之領導機構</a:t>
            </a:r>
            <a:r>
              <a:rPr lang="en-US" altLang="zh-TW" sz="2000" dirty="0" smtClean="0"/>
              <a:t>:</a:t>
            </a:r>
            <a:r>
              <a:rPr lang="zh-TW" altLang="zh-TW" sz="2000" dirty="0" smtClean="0"/>
              <a:t>經濟與就業部之國家創新局（</a:t>
            </a:r>
            <a:r>
              <a:rPr lang="en-US" altLang="zh-TW" sz="2000" dirty="0" smtClean="0"/>
              <a:t>TEKES</a:t>
            </a:r>
            <a:r>
              <a:rPr lang="zh-TW" altLang="zh-TW" sz="2000" dirty="0" smtClean="0"/>
              <a:t>）</a:t>
            </a:r>
            <a:r>
              <a:rPr lang="zh-TW" altLang="en-US" sz="2000" dirty="0" smtClean="0"/>
              <a:t>、</a:t>
            </a:r>
            <a:r>
              <a:rPr lang="zh-TW" altLang="zh-TW" sz="2000" dirty="0" smtClean="0"/>
              <a:t>強化跨部會合作之創新前瞻規劃</a:t>
            </a:r>
            <a:r>
              <a:rPr kumimoji="0" lang="zh-TW" altLang="en-US" sz="2800" dirty="0" smtClean="0"/>
              <a:t>。</a:t>
            </a:r>
            <a:endParaRPr kumimoji="0" lang="en-US" altLang="zh-TW" sz="2800" dirty="0" smtClean="0"/>
          </a:p>
          <a:p>
            <a:pPr>
              <a:buFontTx/>
              <a:buBlip>
                <a:blip r:embed="rId2"/>
              </a:buBlip>
            </a:pPr>
            <a:r>
              <a:rPr lang="zh-TW" altLang="zh-TW" sz="2800" dirty="0"/>
              <a:t>建構</a:t>
            </a:r>
            <a:r>
              <a:rPr lang="zh-TW" altLang="zh-TW" sz="2800" dirty="0">
                <a:solidFill>
                  <a:srgbClr val="FF0000"/>
                </a:solidFill>
              </a:rPr>
              <a:t>以市場及民眾需求為導向</a:t>
            </a:r>
            <a:r>
              <a:rPr lang="zh-TW" altLang="zh-TW" sz="2800" dirty="0"/>
              <a:t>的研發創新環境</a:t>
            </a:r>
            <a:r>
              <a:rPr kumimoji="0" lang="zh-TW" altLang="en-US" sz="2800" dirty="0" smtClean="0"/>
              <a:t>。</a:t>
            </a:r>
            <a:endParaRPr kumimoji="0" lang="en-US" altLang="zh-TW" sz="2800" dirty="0" smtClean="0"/>
          </a:p>
          <a:p>
            <a:pPr>
              <a:buFontTx/>
              <a:buBlip>
                <a:blip r:embed="rId2"/>
              </a:buBlip>
            </a:pPr>
            <a:r>
              <a:rPr lang="zh-TW" altLang="zh-TW" sz="2800" dirty="0">
                <a:solidFill>
                  <a:srgbClr val="FF0000"/>
                </a:solidFill>
              </a:rPr>
              <a:t>結合城市發展</a:t>
            </a:r>
            <a:r>
              <a:rPr lang="zh-TW" altLang="zh-TW" sz="2800" dirty="0"/>
              <a:t>導入生態與創新智慧</a:t>
            </a:r>
            <a:r>
              <a:rPr lang="zh-TW" altLang="zh-TW" sz="2800" dirty="0" smtClean="0"/>
              <a:t>元素</a:t>
            </a:r>
            <a:r>
              <a:rPr lang="zh-TW" altLang="en-US" sz="2000" dirty="0" smtClean="0"/>
              <a:t>如</a:t>
            </a:r>
            <a:r>
              <a:rPr lang="zh-TW" altLang="zh-TW" sz="2000" dirty="0" smtClean="0"/>
              <a:t>智慧城市</a:t>
            </a:r>
            <a:r>
              <a:rPr lang="zh-TW" altLang="zh-TW" sz="2000" dirty="0"/>
              <a:t>共挑選六個主要城市分別為赫爾辛基、</a:t>
            </a:r>
            <a:r>
              <a:rPr lang="en-US" altLang="zh-TW" sz="2000" dirty="0"/>
              <a:t>Espoo</a:t>
            </a:r>
            <a:r>
              <a:rPr lang="zh-TW" altLang="zh-TW" sz="2000" dirty="0"/>
              <a:t>、</a:t>
            </a:r>
            <a:r>
              <a:rPr lang="en-US" altLang="zh-TW" sz="2000" dirty="0"/>
              <a:t>Vantaa</a:t>
            </a:r>
            <a:r>
              <a:rPr lang="zh-TW" altLang="zh-TW" sz="2000" dirty="0"/>
              <a:t>、</a:t>
            </a:r>
            <a:r>
              <a:rPr lang="en-US" altLang="zh-TW" sz="2000" dirty="0" smtClean="0"/>
              <a:t>Tampere</a:t>
            </a:r>
            <a:r>
              <a:rPr lang="zh-TW" altLang="zh-TW" sz="2000" dirty="0" smtClean="0"/>
              <a:t>、</a:t>
            </a:r>
            <a:r>
              <a:rPr lang="en-US" altLang="zh-TW" sz="2000" dirty="0"/>
              <a:t>Turku</a:t>
            </a:r>
            <a:r>
              <a:rPr lang="zh-TW" altLang="zh-TW" sz="2000" dirty="0"/>
              <a:t>和</a:t>
            </a:r>
            <a:r>
              <a:rPr lang="en-US" altLang="zh-TW" sz="2000" dirty="0"/>
              <a:t>Oulu</a:t>
            </a:r>
            <a:r>
              <a:rPr lang="zh-TW" altLang="zh-TW" sz="2800" dirty="0" smtClean="0"/>
              <a:t>。</a:t>
            </a:r>
            <a:endParaRPr kumimoji="0"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9205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8313" y="908050"/>
            <a:ext cx="82296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dirty="0" smtClean="0"/>
              <a:t>鼓勵參與與開放治理</a:t>
            </a:r>
            <a:endParaRPr kumimoji="0"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971550" y="1916113"/>
            <a:ext cx="7848600" cy="3241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2"/>
              </a:buBlip>
            </a:pPr>
            <a:r>
              <a:rPr lang="zh-TW" altLang="en-US" sz="2800" dirty="0" smtClean="0"/>
              <a:t>推</a:t>
            </a:r>
            <a:r>
              <a:rPr lang="zh-TW" altLang="en-US" sz="2800" dirty="0"/>
              <a:t>動</a:t>
            </a:r>
            <a:r>
              <a:rPr lang="zh-TW" altLang="zh-TW" sz="2800" dirty="0" smtClean="0">
                <a:solidFill>
                  <a:srgbClr val="FF0000"/>
                </a:solidFill>
              </a:rPr>
              <a:t>開放</a:t>
            </a:r>
            <a:r>
              <a:rPr lang="zh-TW" altLang="zh-TW" sz="2800" dirty="0">
                <a:solidFill>
                  <a:srgbClr val="FF0000"/>
                </a:solidFill>
              </a:rPr>
              <a:t>政府</a:t>
            </a:r>
            <a:r>
              <a:rPr lang="en-US" altLang="zh-TW" sz="2800" dirty="0">
                <a:solidFill>
                  <a:srgbClr val="FF0000"/>
                </a:solidFill>
              </a:rPr>
              <a:t>(Open Government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注重部會之聯繫</a:t>
            </a:r>
            <a:r>
              <a:rPr kumimoji="0" lang="zh-TW" altLang="en-US" sz="2800" dirty="0" smtClean="0"/>
              <a:t>。</a:t>
            </a:r>
            <a:endParaRPr kumimoji="0" lang="en-US" altLang="zh-TW" sz="2800" dirty="0" smtClean="0"/>
          </a:p>
          <a:p>
            <a:pPr>
              <a:buFontTx/>
              <a:buBlip>
                <a:blip r:embed="rId2"/>
              </a:buBlip>
            </a:pPr>
            <a:r>
              <a:rPr lang="zh-TW" altLang="zh-TW" sz="2800" dirty="0">
                <a:solidFill>
                  <a:srgbClr val="FF0000"/>
                </a:solidFill>
              </a:rPr>
              <a:t>公民參與及</a:t>
            </a:r>
            <a:r>
              <a:rPr lang="zh-TW" altLang="zh-TW" sz="2800" dirty="0" smtClean="0">
                <a:solidFill>
                  <a:srgbClr val="FF0000"/>
                </a:solidFill>
              </a:rPr>
              <a:t>溝通</a:t>
            </a:r>
            <a:r>
              <a:rPr lang="zh-TW" altLang="zh-TW" sz="2000" dirty="0" smtClean="0"/>
              <a:t>提升</a:t>
            </a:r>
            <a:r>
              <a:rPr lang="zh-TW" altLang="zh-TW" sz="2000" dirty="0"/>
              <a:t>數位及電子化參與率，加強促進公民、非政府</a:t>
            </a:r>
            <a:r>
              <a:rPr lang="zh-TW" altLang="zh-TW" sz="2000" dirty="0" smtClean="0"/>
              <a:t>組織</a:t>
            </a:r>
            <a:r>
              <a:rPr lang="zh-TW" altLang="en-US" sz="2000" dirty="0" smtClean="0"/>
              <a:t>、</a:t>
            </a:r>
            <a:r>
              <a:rPr lang="zh-TW" altLang="zh-TW" sz="2000" dirty="0" smtClean="0"/>
              <a:t>政治家</a:t>
            </a:r>
            <a:r>
              <a:rPr lang="zh-TW" altLang="zh-TW" sz="2000" dirty="0"/>
              <a:t>與公務員之間的對話</a:t>
            </a:r>
            <a:r>
              <a:rPr kumimoji="0" lang="zh-TW" altLang="en-US" sz="2800" dirty="0" smtClean="0"/>
              <a:t>。</a:t>
            </a:r>
            <a:endParaRPr kumimoji="0" lang="en-US" altLang="zh-TW" sz="2800" dirty="0" smtClean="0"/>
          </a:p>
          <a:p>
            <a:pPr>
              <a:buFontTx/>
              <a:buBlip>
                <a:blip r:embed="rId2"/>
              </a:buBlip>
            </a:pPr>
            <a:r>
              <a:rPr lang="zh-TW" altLang="zh-TW" sz="2800" dirty="0">
                <a:solidFill>
                  <a:srgbClr val="FF0000"/>
                </a:solidFill>
              </a:rPr>
              <a:t>公民創新法案</a:t>
            </a:r>
            <a:r>
              <a:rPr lang="zh-TW" altLang="zh-TW" sz="2800" dirty="0" smtClean="0">
                <a:solidFill>
                  <a:srgbClr val="FF0000"/>
                </a:solidFill>
              </a:rPr>
              <a:t>倡議</a:t>
            </a:r>
            <a:r>
              <a:rPr lang="zh-TW" altLang="zh-TW" sz="2000" dirty="0"/>
              <a:t>公民倡議，目的除集思廣益，創新發想之外，並促進公民的</a:t>
            </a:r>
            <a:r>
              <a:rPr lang="zh-TW" altLang="zh-TW" sz="2000" dirty="0" smtClean="0"/>
              <a:t>參與</a:t>
            </a:r>
            <a:r>
              <a:rPr lang="zh-TW" altLang="en-US" sz="2000" dirty="0" smtClean="0"/>
              <a:t>。</a:t>
            </a:r>
            <a:endParaRPr lang="en-US" altLang="zh-TW" sz="2000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gray">
          <a:xfrm>
            <a:off x="179512" y="6381328"/>
            <a:ext cx="2311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b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E944B-3B51-4FCD-A7BA-F1F550541D63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3168352" cy="18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7700"/>
          </a:xfrm>
        </p:spPr>
        <p:txBody>
          <a:bodyPr/>
          <a:lstStyle/>
          <a:p>
            <a:r>
              <a:rPr lang="zh-TW" altLang="zh-TW" dirty="0"/>
              <a:t>芬蘭青年就業保障服務</a:t>
            </a:r>
            <a:endParaRPr lang="zh-TW" altLang="en-US" dirty="0"/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79388" y="1557338"/>
            <a:ext cx="871309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indent="-457200" algn="just">
              <a:spcBef>
                <a:spcPct val="2000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r>
              <a:rPr lang="zh-TW" altLang="en-US" sz="3200" spc="-60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第一階段：</a:t>
            </a:r>
          </a:p>
          <a:p>
            <a:pPr marL="457200" lvl="2" indent="442913" algn="just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800" spc="-60" dirty="0">
                <a:latin typeface="+mn-ea"/>
                <a:ea typeface="+mn-ea"/>
              </a:rPr>
              <a:t>公共培力辦公室</a:t>
            </a:r>
            <a:r>
              <a:rPr lang="en-US" altLang="zh-TW" sz="2800" spc="-60" dirty="0">
                <a:latin typeface="+mn-ea"/>
                <a:ea typeface="+mn-ea"/>
              </a:rPr>
              <a:t>2005</a:t>
            </a:r>
            <a:r>
              <a:rPr lang="zh-TW" altLang="en-US" sz="2800" spc="-60" dirty="0">
                <a:latin typeface="+mn-ea"/>
                <a:ea typeface="+mn-ea"/>
              </a:rPr>
              <a:t>年啟動青年社會保障機制</a:t>
            </a:r>
            <a:endParaRPr lang="en-US" altLang="zh-TW" sz="2800" spc="-60" dirty="0">
              <a:latin typeface="+mn-ea"/>
              <a:ea typeface="+mn-ea"/>
            </a:endParaRPr>
          </a:p>
          <a:p>
            <a:pPr marL="457200" lvl="2" indent="442913" algn="just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800" spc="-60" dirty="0">
                <a:latin typeface="+mn-ea"/>
                <a:ea typeface="+mn-ea"/>
              </a:rPr>
              <a:t>避免青年求職者長期失業。</a:t>
            </a:r>
            <a:endParaRPr lang="en-US" altLang="zh-TW" sz="2800" spc="-60" dirty="0">
              <a:latin typeface="+mn-ea"/>
              <a:ea typeface="+mn-ea"/>
            </a:endParaRPr>
          </a:p>
          <a:p>
            <a:pPr marL="457200" lvl="2" indent="442913" algn="just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800" spc="-60" dirty="0">
                <a:solidFill>
                  <a:srgbClr val="FF0000"/>
                </a:solidFill>
                <a:latin typeface="+mn-ea"/>
                <a:ea typeface="+mn-ea"/>
              </a:rPr>
              <a:t>協助評估在待業的</a:t>
            </a:r>
            <a:r>
              <a:rPr lang="en-US" altLang="zh-TW" sz="2800" spc="-60" dirty="0">
                <a:solidFill>
                  <a:srgbClr val="FF0000"/>
                </a:solidFill>
                <a:latin typeface="+mn-ea"/>
                <a:ea typeface="+mn-ea"/>
              </a:rPr>
              <a:t>25</a:t>
            </a:r>
            <a:r>
              <a:rPr lang="zh-TW" altLang="en-US" sz="2800" spc="-60" dirty="0">
                <a:solidFill>
                  <a:srgbClr val="FF0000"/>
                </a:solidFill>
                <a:latin typeface="+mn-ea"/>
                <a:ea typeface="+mn-ea"/>
              </a:rPr>
              <a:t>歲以下青年，</a:t>
            </a:r>
            <a:endParaRPr lang="en-US" altLang="zh-TW" sz="2800" spc="-6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457200" lvl="2" indent="442913" algn="just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800" spc="-60" dirty="0">
                <a:solidFill>
                  <a:srgbClr val="FF0000"/>
                </a:solidFill>
                <a:latin typeface="+mn-ea"/>
                <a:ea typeface="+mn-ea"/>
              </a:rPr>
              <a:t>期於</a:t>
            </a:r>
            <a:r>
              <a:rPr lang="en-US" altLang="zh-TW" sz="2800" spc="-6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TW" altLang="en-US" sz="2800" spc="-60" dirty="0">
                <a:solidFill>
                  <a:srgbClr val="FF0000"/>
                </a:solidFill>
                <a:latin typeface="+mn-ea"/>
                <a:ea typeface="+mn-ea"/>
              </a:rPr>
              <a:t>個月內找到適性適能之職業。</a:t>
            </a:r>
            <a:endParaRPr lang="en-US" altLang="zh-TW" sz="2800" spc="-60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457200" lvl="2" indent="442913" algn="just"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zh-TW" altLang="en-US" sz="2800" spc="-60" dirty="0">
                <a:latin typeface="+mn-ea"/>
                <a:ea typeface="+mn-ea"/>
              </a:rPr>
              <a:t>芬蘭教育制度雖然聞名於世，仍有不足之處。以</a:t>
            </a:r>
            <a:r>
              <a:rPr lang="en-US" altLang="zh-TW" sz="2800" spc="-60" dirty="0">
                <a:latin typeface="+mn-ea"/>
                <a:ea typeface="+mn-ea"/>
              </a:rPr>
              <a:t>2011</a:t>
            </a:r>
            <a:r>
              <a:rPr lang="zh-TW" altLang="en-US" sz="2800" spc="-60" dirty="0">
                <a:latin typeface="+mn-ea"/>
                <a:ea typeface="+mn-ea"/>
              </a:rPr>
              <a:t>年的數據為例，</a:t>
            </a:r>
            <a:r>
              <a:rPr lang="en-US" altLang="zh-TW" sz="2800" spc="-60" dirty="0">
                <a:latin typeface="+mn-ea"/>
                <a:ea typeface="+mn-ea"/>
              </a:rPr>
              <a:t>20-29</a:t>
            </a:r>
            <a:r>
              <a:rPr lang="zh-TW" altLang="en-US" sz="2800" spc="-60" dirty="0">
                <a:latin typeface="+mn-ea"/>
                <a:ea typeface="+mn-ea"/>
              </a:rPr>
              <a:t>歲的青年族群中有</a:t>
            </a:r>
            <a:r>
              <a:rPr lang="en-US" altLang="zh-TW" sz="2800" spc="-60" dirty="0">
                <a:latin typeface="+mn-ea"/>
                <a:ea typeface="+mn-ea"/>
              </a:rPr>
              <a:t>120,000</a:t>
            </a:r>
            <a:r>
              <a:rPr lang="zh-TW" altLang="en-US" sz="2800" spc="-60" dirty="0">
                <a:latin typeface="+mn-ea"/>
                <a:ea typeface="+mn-ea"/>
              </a:rPr>
              <a:t>人僅受基礎教育，沒有專業或職業的文憑與訓練，要進入日趨專業的知識經濟職場確有問題。</a:t>
            </a:r>
            <a:endParaRPr lang="zh-TW" altLang="zh-TW" sz="2800" spc="-60" dirty="0">
              <a:latin typeface="+mn-ea"/>
              <a:ea typeface="+mn-ea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36838"/>
            <a:ext cx="1965325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8"/>
          <p:cNvSpPr>
            <a:spLocks noChangeArrowheads="1"/>
          </p:cNvSpPr>
          <p:nvPr/>
        </p:nvSpPr>
        <p:spPr bwMode="auto">
          <a:xfrm>
            <a:off x="123825" y="1989138"/>
            <a:ext cx="89185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indent="-457200" algn="just">
              <a:lnSpc>
                <a:spcPts val="3100"/>
              </a:lnSpc>
              <a:spcBef>
                <a:spcPct val="200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/>
            </a:pPr>
            <a:r>
              <a:rPr lang="zh-TW" altLang="en-US" sz="3200" spc="-6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</a:t>
            </a:r>
          </a:p>
          <a:p>
            <a:pPr lvl="2" indent="-457200" algn="just">
              <a:lnSpc>
                <a:spcPts val="31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800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歲以下之待業者在登記失業後</a:t>
            </a:r>
            <a:r>
              <a:rPr lang="en-US" altLang="zh-TW" sz="2800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</a:t>
            </a:r>
            <a:r>
              <a:rPr lang="zh-TW" altLang="en-US" sz="2800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，政府供工作、訓練、學習或復職的機會。完成初級教育的人都保證能升上中學、職校或者接受職業訓練。</a:t>
            </a:r>
            <a:endParaRPr lang="en-US" altLang="zh-TW" sz="2800" spc="-6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457200" algn="just">
              <a:lnSpc>
                <a:spcPts val="31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800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跨部會與中央、地方及青年代表成立工作平台解決問題</a:t>
            </a:r>
            <a:r>
              <a:rPr lang="zh-TW" altLang="en-US" sz="2800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。對於地廣人稀的芬蘭，為極具挑戰、必須的做法。</a:t>
            </a:r>
            <a:endParaRPr lang="en-US" altLang="zh-TW" sz="2800" spc="-6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457200" algn="just">
              <a:lnSpc>
                <a:spcPts val="31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在此溝通工作過程中，有關青年就業者的訓練及醫療照顧等相關</a:t>
            </a:r>
            <a:r>
              <a:rPr lang="zh-TW" altLang="en-US" sz="2800" spc="-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立法作業也同時進行</a:t>
            </a:r>
            <a:r>
              <a:rPr lang="zh-TW" altLang="en-US" sz="2800" spc="-6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，確保青年能在完整社會安全網照顧下就業。</a:t>
            </a:r>
            <a:endParaRPr lang="zh-TW" altLang="zh-TW" sz="2800" spc="-6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65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33375"/>
            <a:ext cx="20970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標題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7700"/>
          </a:xfrm>
        </p:spPr>
        <p:txBody>
          <a:bodyPr/>
          <a:lstStyle/>
          <a:p>
            <a:r>
              <a:rPr lang="zh-TW" altLang="zh-TW"/>
              <a:t>芬蘭青年就業保障服務</a:t>
            </a: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7700"/>
          </a:xfrm>
        </p:spPr>
        <p:txBody>
          <a:bodyPr/>
          <a:lstStyle/>
          <a:p>
            <a:r>
              <a:rPr lang="zh-TW" altLang="zh-TW"/>
              <a:t>芬蘭青年就業保障服務</a:t>
            </a:r>
            <a:endParaRPr lang="zh-TW" altLang="en-US"/>
          </a:p>
        </p:txBody>
      </p:sp>
      <p:pic>
        <p:nvPicPr>
          <p:cNvPr id="2867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7003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79388" y="1628775"/>
            <a:ext cx="8964612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indent="-457200" algn="just">
              <a:lnSpc>
                <a:spcPts val="3100"/>
              </a:lnSpc>
              <a:spcBef>
                <a:spcPct val="20000"/>
              </a:spcBef>
              <a:spcAft>
                <a:spcPts val="0"/>
              </a:spcAft>
              <a:buSzPct val="120000"/>
              <a:buFontTx/>
              <a:buBlip>
                <a:blip r:embed="rId4"/>
              </a:buBlip>
              <a:defRPr/>
            </a:pPr>
            <a:r>
              <a:rPr lang="zh-TW" altLang="en-US" sz="2800" spc="-6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第三階段：</a:t>
            </a:r>
          </a:p>
          <a:p>
            <a:pPr marL="971550" lvl="2" indent="-514350" algn="just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歲以下待業青年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，整合公私部門之平台以提供訊息與建議，並建立連結網絡。失業青年通常也有如健康或家庭等方面的問題，因此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成立就業輔導單一窗口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方便申請者無須奔波於各單位之間，提供各項所需服務，以增加效能。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71550" lvl="2" indent="-514350" algn="just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目前芬蘭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全國各地已設有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個單一窗口服務中心，計有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個地方政府、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位工作人員參與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647700"/>
          </a:xfrm>
        </p:spPr>
        <p:txBody>
          <a:bodyPr/>
          <a:lstStyle/>
          <a:p>
            <a:r>
              <a:rPr lang="zh-TW" altLang="zh-TW"/>
              <a:t>芬蘭</a:t>
            </a:r>
            <a:r>
              <a:rPr lang="zh-TW" altLang="en-US"/>
              <a:t>公共就業服務改革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971550" y="1916113"/>
            <a:ext cx="7848600" cy="3241675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en-US" sz="2800" dirty="0"/>
              <a:t>由</a:t>
            </a:r>
            <a:r>
              <a:rPr lang="zh-TW" altLang="en-US" sz="2800" dirty="0">
                <a:solidFill>
                  <a:srgbClr val="FF0000"/>
                </a:solidFill>
              </a:rPr>
              <a:t>經濟事務及就業部</a:t>
            </a:r>
            <a:r>
              <a:rPr lang="zh-TW" altLang="en-US" sz="2800" dirty="0"/>
              <a:t>規劃推動與執行。</a:t>
            </a:r>
            <a:endParaRPr lang="en-US" altLang="zh-TW" sz="2800" dirty="0"/>
          </a:p>
          <a:p>
            <a:pPr>
              <a:buFontTx/>
              <a:buBlip>
                <a:blip r:embed="rId2"/>
              </a:buBlip>
            </a:pPr>
            <a:r>
              <a:rPr lang="zh-TW" altLang="en-US" sz="2800" dirty="0"/>
              <a:t>各州</a:t>
            </a:r>
            <a:r>
              <a:rPr lang="en-US" altLang="zh-TW" sz="2800" dirty="0"/>
              <a:t>(State)</a:t>
            </a:r>
            <a:r>
              <a:rPr lang="zh-TW" altLang="en-US" sz="2800" dirty="0"/>
              <a:t>政府負責財源。</a:t>
            </a:r>
            <a:endParaRPr lang="en-US" altLang="zh-TW" sz="2800" dirty="0"/>
          </a:p>
          <a:p>
            <a:pPr>
              <a:buFontTx/>
              <a:buBlip>
                <a:blip r:embed="rId2"/>
              </a:buBlip>
            </a:pPr>
            <a:r>
              <a:rPr lang="zh-TW" altLang="en-US" sz="2800" dirty="0"/>
              <a:t>由</a:t>
            </a:r>
            <a:r>
              <a:rPr lang="zh-TW" altLang="en-US" sz="2800" dirty="0">
                <a:solidFill>
                  <a:srgbClr val="FF0000"/>
                </a:solidFill>
              </a:rPr>
              <a:t>區域經濟發展運輸與環境中心</a:t>
            </a:r>
            <a:r>
              <a:rPr lang="en-US" altLang="zh-TW" sz="2800" dirty="0"/>
              <a:t>(ELY Centre)</a:t>
            </a:r>
            <a:r>
              <a:rPr lang="zh-TW" altLang="en-US" sz="2800" dirty="0"/>
              <a:t>指導全國</a:t>
            </a:r>
            <a:r>
              <a:rPr lang="en-US" altLang="zh-TW" sz="2800" dirty="0"/>
              <a:t>15</a:t>
            </a:r>
            <a:r>
              <a:rPr lang="zh-TW" altLang="en-US" sz="2800" dirty="0"/>
              <a:t>個</a:t>
            </a:r>
            <a:r>
              <a:rPr lang="zh-TW" altLang="en-US" sz="2800" dirty="0">
                <a:solidFill>
                  <a:srgbClr val="FF0000"/>
                </a:solidFill>
              </a:rPr>
              <a:t>經濟發展辦公室</a:t>
            </a:r>
            <a:r>
              <a:rPr lang="en-US" altLang="zh-TW" sz="2800" dirty="0"/>
              <a:t>(TE Office)</a:t>
            </a:r>
            <a:r>
              <a:rPr lang="zh-TW" altLang="en-US" sz="2800" dirty="0"/>
              <a:t>執行。</a:t>
            </a:r>
            <a:endParaRPr lang="en-US" altLang="zh-TW" sz="2800" dirty="0"/>
          </a:p>
          <a:p>
            <a:pPr>
              <a:buFontTx/>
              <a:buBlip>
                <a:blip r:embed="rId2"/>
              </a:buBlip>
            </a:pPr>
            <a:r>
              <a:rPr lang="zh-TW" altLang="en-US" sz="2800" dirty="0"/>
              <a:t>目前共有</a:t>
            </a:r>
            <a:r>
              <a:rPr lang="en-US" altLang="zh-TW" sz="2800" dirty="0"/>
              <a:t>120</a:t>
            </a:r>
            <a:r>
              <a:rPr lang="zh-TW" altLang="en-US" sz="2800" dirty="0"/>
              <a:t>個基層服務點以及全國專線與線上服務等。</a:t>
            </a:r>
            <a:endParaRPr lang="en-US" altLang="zh-TW" sz="2800" dirty="0"/>
          </a:p>
          <a:p>
            <a:pPr>
              <a:buFontTx/>
              <a:buBlip>
                <a:blip r:embed="rId2"/>
              </a:buBlip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647700"/>
          </a:xfrm>
        </p:spPr>
        <p:txBody>
          <a:bodyPr/>
          <a:lstStyle/>
          <a:p>
            <a:r>
              <a:rPr lang="zh-TW" altLang="en-US"/>
              <a:t>透過轉職保證及歐盟基金協助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7995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en-US" sz="2800"/>
              <a:t>芬蘭政府在人民</a:t>
            </a:r>
            <a:r>
              <a:rPr lang="zh-TW" altLang="en-US" sz="2800">
                <a:solidFill>
                  <a:srgbClr val="FF0000"/>
                </a:solidFill>
              </a:rPr>
              <a:t>轉職輔導</a:t>
            </a:r>
            <a:r>
              <a:rPr lang="zh-TW" altLang="en-US" sz="2800"/>
              <a:t>以及運用</a:t>
            </a:r>
            <a:r>
              <a:rPr lang="zh-TW" altLang="en-US" sz="2800">
                <a:solidFill>
                  <a:srgbClr val="FF0000"/>
                </a:solidFill>
              </a:rPr>
              <a:t>歐盟相關基金</a:t>
            </a:r>
            <a:r>
              <a:rPr lang="zh-TW" altLang="en-US" sz="2800"/>
              <a:t>方面規劃了相關措施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728913"/>
            <a:ext cx="6373813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916113" y="6094413"/>
            <a:ext cx="34432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600" dirty="0">
                <a:latin typeface="+mj-ea"/>
                <a:ea typeface="+mj-ea"/>
              </a:rPr>
              <a:t>EGF:</a:t>
            </a:r>
            <a:r>
              <a:rPr lang="zh-TW" altLang="en-US" sz="1600" dirty="0">
                <a:latin typeface="+mj-ea"/>
                <a:ea typeface="+mj-ea"/>
              </a:rPr>
              <a:t> </a:t>
            </a:r>
            <a:r>
              <a:rPr lang="en-US" altLang="zh-TW" sz="1600" dirty="0">
                <a:latin typeface="+mj-ea"/>
                <a:ea typeface="+mj-ea"/>
              </a:rPr>
              <a:t>European Globalization Fund</a:t>
            </a:r>
          </a:p>
          <a:p>
            <a:pPr>
              <a:defRPr/>
            </a:pPr>
            <a:r>
              <a:rPr lang="en-US" altLang="zh-TW" sz="1600" dirty="0">
                <a:latin typeface="+mj-ea"/>
                <a:ea typeface="+mj-ea"/>
              </a:rPr>
              <a:t>ESF: European Social Fund </a:t>
            </a:r>
            <a:endParaRPr lang="zh-TW" altLang="en-US" sz="1600" dirty="0">
              <a:latin typeface="+mj-ea"/>
              <a:ea typeface="+mj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229600" cy="649288"/>
          </a:xfrm>
        </p:spPr>
        <p:txBody>
          <a:bodyPr/>
          <a:lstStyle/>
          <a:p>
            <a:r>
              <a:rPr lang="en-US" altLang="zh-TW" b="1"/>
              <a:t>105-LDT2</a:t>
            </a:r>
            <a:endParaRPr lang="zh-TW" altLang="en-US" b="1"/>
          </a:p>
        </p:txBody>
      </p:sp>
      <p:pic>
        <p:nvPicPr>
          <p:cNvPr id="15363" name="圖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373856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內容版面配置區 2"/>
          <p:cNvSpPr>
            <a:spLocks noGrp="1"/>
          </p:cNvSpPr>
          <p:nvPr>
            <p:ph idx="1"/>
          </p:nvPr>
        </p:nvSpPr>
        <p:spPr>
          <a:xfrm>
            <a:off x="1014413" y="1539875"/>
            <a:ext cx="5141912" cy="49847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10</a:t>
            </a:r>
            <a:r>
              <a:rPr lang="zh-TW" altLang="zh-TW" sz="2800" dirty="0">
                <a:solidFill>
                  <a:srgbClr val="0340ED"/>
                </a:solidFill>
                <a:latin typeface="+mn-ea"/>
              </a:rPr>
              <a:t>號葉天降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副局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長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1600" dirty="0">
                <a:solidFill>
                  <a:srgbClr val="0340ED"/>
                </a:solidFill>
                <a:latin typeface="+mn-ea"/>
              </a:rPr>
              <a:t>         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交通部中央氣象局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16</a:t>
            </a:r>
            <a:r>
              <a:rPr lang="zh-TW" altLang="zh-TW" sz="2800" dirty="0">
                <a:solidFill>
                  <a:srgbClr val="0340ED"/>
                </a:solidFill>
                <a:latin typeface="+mn-ea"/>
              </a:rPr>
              <a:t>號王揮雄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處長</a:t>
            </a: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altLang="zh-TW" sz="1600" dirty="0">
                <a:solidFill>
                  <a:srgbClr val="0340ED"/>
                </a:solidFill>
                <a:latin typeface="+mn-ea"/>
              </a:rPr>
              <a:t>         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文化部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資訊處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20</a:t>
            </a:r>
            <a:r>
              <a:rPr lang="zh-TW" altLang="zh-TW" sz="2800" dirty="0">
                <a:solidFill>
                  <a:srgbClr val="0340ED"/>
                </a:solidFill>
                <a:latin typeface="+mn-ea"/>
              </a:rPr>
              <a:t>號黃金城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研究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員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1600" dirty="0">
                <a:solidFill>
                  <a:srgbClr val="0340ED"/>
                </a:solidFill>
                <a:latin typeface="+mn-ea"/>
              </a:rPr>
              <a:t>         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行政院原子能委員會核能研究所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23</a:t>
            </a:r>
            <a:r>
              <a:rPr lang="zh-TW" altLang="zh-TW" sz="2800" dirty="0">
                <a:solidFill>
                  <a:srgbClr val="0340ED"/>
                </a:solidFill>
                <a:latin typeface="+mn-ea"/>
              </a:rPr>
              <a:t>號李素琴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局長</a:t>
            </a: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altLang="zh-TW" sz="1600" dirty="0">
                <a:solidFill>
                  <a:srgbClr val="0340ED"/>
                </a:solidFill>
                <a:latin typeface="+mn-ea"/>
              </a:rPr>
              <a:t>         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臺東縣政府稅務局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24</a:t>
            </a:r>
            <a:r>
              <a:rPr lang="zh-TW" altLang="zh-TW" sz="2800" dirty="0">
                <a:solidFill>
                  <a:srgbClr val="0340ED"/>
                </a:solidFill>
                <a:latin typeface="+mn-ea"/>
              </a:rPr>
              <a:t>號謝懷慧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副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總經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理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1600" dirty="0">
                <a:solidFill>
                  <a:srgbClr val="0340ED"/>
                </a:solidFill>
                <a:latin typeface="+mn-ea"/>
              </a:rPr>
              <a:t>         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桃園航空城股份有限公司</a:t>
            </a:r>
            <a:endParaRPr lang="en-US" altLang="zh-TW" sz="1600" dirty="0">
              <a:solidFill>
                <a:srgbClr val="0340ED"/>
              </a:solidFill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26</a:t>
            </a:r>
            <a:r>
              <a:rPr lang="zh-TW" altLang="zh-TW" sz="2800" dirty="0">
                <a:solidFill>
                  <a:srgbClr val="0340ED"/>
                </a:solidFill>
                <a:latin typeface="+mn-ea"/>
              </a:rPr>
              <a:t>號楊昌憲</a:t>
            </a:r>
            <a:r>
              <a:rPr lang="zh-TW" altLang="en-US" sz="1600" dirty="0">
                <a:solidFill>
                  <a:srgbClr val="0340ED"/>
                </a:solidFill>
                <a:latin typeface="+mn-ea"/>
              </a:rPr>
              <a:t>調查官</a:t>
            </a:r>
            <a:r>
              <a:rPr lang="en-US" altLang="zh-TW" sz="2800" dirty="0">
                <a:solidFill>
                  <a:srgbClr val="0340ED"/>
                </a:solidFill>
                <a:latin typeface="+mn-ea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altLang="zh-TW" sz="1600" dirty="0">
                <a:solidFill>
                  <a:srgbClr val="0340ED"/>
                </a:solidFill>
                <a:latin typeface="+mn-ea"/>
              </a:rPr>
              <a:t>         </a:t>
            </a:r>
            <a:r>
              <a:rPr lang="zh-TW" altLang="zh-TW" sz="1600" dirty="0">
                <a:solidFill>
                  <a:srgbClr val="0340ED"/>
                </a:solidFill>
                <a:latin typeface="+mn-ea"/>
              </a:rPr>
              <a:t>監察院</a:t>
            </a:r>
          </a:p>
          <a:p>
            <a:pPr marL="0" indent="0">
              <a:buFontTx/>
              <a:buNone/>
              <a:defRPr/>
            </a:pPr>
            <a:endParaRPr lang="en-US" altLang="zh-TW" dirty="0">
              <a:solidFill>
                <a:srgbClr val="0340ED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344488" y="889000"/>
            <a:ext cx="8229600" cy="647700"/>
          </a:xfrm>
        </p:spPr>
        <p:txBody>
          <a:bodyPr/>
          <a:lstStyle/>
          <a:p>
            <a:r>
              <a:rPr lang="zh-TW" altLang="zh-TW"/>
              <a:t>芬蘭</a:t>
            </a:r>
            <a:r>
              <a:rPr lang="zh-TW" altLang="en-US"/>
              <a:t>轉職保證方案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92125" y="1700213"/>
            <a:ext cx="8675688" cy="4824412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勞工部與民間合作</a:t>
            </a:r>
            <a:r>
              <a:rPr lang="zh-TW" altLang="en-US" sz="2800" dirty="0"/>
              <a:t>，邀集雇主</a:t>
            </a:r>
            <a:r>
              <a:rPr lang="en-US" altLang="zh-TW" sz="2800" dirty="0"/>
              <a:t>/</a:t>
            </a:r>
            <a:r>
              <a:rPr lang="zh-TW" altLang="en-US" sz="2800" dirty="0"/>
              <a:t>員工與</a:t>
            </a:r>
            <a:r>
              <a:rPr lang="en-US" altLang="zh-TW" sz="2800" dirty="0"/>
              <a:t>TE Office </a:t>
            </a:r>
            <a:r>
              <a:rPr lang="zh-TW" altLang="en-US" sz="2800" dirty="0"/>
              <a:t>共同參與，提升就業，並保障轉業。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  <a:defRPr/>
            </a:pPr>
            <a:r>
              <a:rPr lang="zh-TW" altLang="en-US" sz="2800" dirty="0"/>
              <a:t>預防待業時間過長，</a:t>
            </a:r>
            <a:r>
              <a:rPr lang="en-US" altLang="zh-TW" sz="2800" dirty="0"/>
              <a:t>TE Office </a:t>
            </a:r>
            <a:r>
              <a:rPr lang="zh-TW" altLang="en-US" sz="2800" dirty="0"/>
              <a:t>在裁員或轉職通知期間就必須介入協助。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  <a:defRPr/>
            </a:pPr>
            <a:r>
              <a:rPr lang="en-US" altLang="zh-TW" sz="2800" dirty="0"/>
              <a:t>TE Office </a:t>
            </a:r>
            <a:r>
              <a:rPr lang="zh-TW" altLang="en-US" sz="2800" dirty="0"/>
              <a:t>目標在於</a:t>
            </a:r>
            <a:r>
              <a:rPr lang="zh-TW" altLang="en-US" sz="2800" dirty="0">
                <a:solidFill>
                  <a:srgbClr val="FF0000"/>
                </a:solidFill>
              </a:rPr>
              <a:t>盡快讓求職者就業或輔導創業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zh-TW" altLang="en-US" sz="2800" dirty="0"/>
              <a:t>一次裁員超過</a:t>
            </a:r>
            <a:r>
              <a:rPr lang="en-US" altLang="zh-TW" sz="2800" dirty="0"/>
              <a:t>10</a:t>
            </a:r>
            <a:r>
              <a:rPr lang="zh-TW" altLang="en-US" sz="2800" dirty="0"/>
              <a:t>人，</a:t>
            </a:r>
            <a:r>
              <a:rPr lang="en-US" altLang="zh-TW" sz="2800" dirty="0"/>
              <a:t>TE Office</a:t>
            </a:r>
            <a:r>
              <a:rPr lang="zh-TW" altLang="en-US" sz="2800" dirty="0"/>
              <a:t>將設任務小組在該企業內專案辦理。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  <a:defRPr/>
            </a:pPr>
            <a:r>
              <a:rPr lang="en-US" altLang="zh-TW" sz="2800" dirty="0">
                <a:solidFill>
                  <a:srgbClr val="FF0000"/>
                </a:solidFill>
              </a:rPr>
              <a:t>35%</a:t>
            </a:r>
            <a:r>
              <a:rPr lang="zh-TW" altLang="en-US" sz="2800" dirty="0"/>
              <a:t>的被裁員者平均在</a:t>
            </a:r>
            <a:r>
              <a:rPr lang="en-US" altLang="zh-TW" sz="2800" dirty="0"/>
              <a:t>3</a:t>
            </a:r>
            <a:r>
              <a:rPr lang="zh-TW" altLang="en-US" sz="2800" dirty="0"/>
              <a:t>個月之內找到</a:t>
            </a:r>
            <a:endParaRPr lang="en-US" altLang="zh-TW" sz="2800" dirty="0"/>
          </a:p>
          <a:p>
            <a:pPr marL="0" indent="0">
              <a:buFontTx/>
              <a:buNone/>
              <a:defRPr/>
            </a:pPr>
            <a:r>
              <a:rPr lang="zh-TW" altLang="en-US" sz="2800" dirty="0"/>
              <a:t>   工作；</a:t>
            </a:r>
            <a:r>
              <a:rPr lang="en-US" altLang="zh-TW" sz="2800" dirty="0">
                <a:solidFill>
                  <a:srgbClr val="FF0000"/>
                </a:solidFill>
              </a:rPr>
              <a:t>53%</a:t>
            </a:r>
            <a:r>
              <a:rPr lang="zh-TW" altLang="en-US" sz="2800" dirty="0"/>
              <a:t>在</a:t>
            </a:r>
            <a:r>
              <a:rPr lang="en-US" altLang="zh-TW" sz="2800" dirty="0"/>
              <a:t>1</a:t>
            </a:r>
            <a:r>
              <a:rPr lang="zh-TW" altLang="en-US" sz="2800" dirty="0"/>
              <a:t>年內再度就業。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304800" y="957263"/>
            <a:ext cx="9144000" cy="576262"/>
          </a:xfrm>
        </p:spPr>
        <p:txBody>
          <a:bodyPr/>
          <a:lstStyle/>
          <a:p>
            <a:r>
              <a:rPr lang="zh-TW" altLang="en-US"/>
              <a:t>歐盟基金協助轉職與就業推動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539750" y="1773238"/>
            <a:ext cx="5975350" cy="4319587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en-US" sz="2800" dirty="0"/>
              <a:t>為有效推動及解決轉職與就業方案，主要藉由</a:t>
            </a:r>
            <a:r>
              <a:rPr lang="zh-TW" altLang="en-US" sz="2800" dirty="0">
                <a:solidFill>
                  <a:srgbClr val="FF0000"/>
                </a:solidFill>
              </a:rPr>
              <a:t>歐盟</a:t>
            </a:r>
            <a:r>
              <a:rPr lang="en-US" altLang="zh-TW" sz="2800" dirty="0">
                <a:solidFill>
                  <a:srgbClr val="FF0000"/>
                </a:solidFill>
              </a:rPr>
              <a:t>ESF/EGF</a:t>
            </a:r>
            <a:r>
              <a:rPr lang="zh-TW" altLang="en-US" sz="2800" dirty="0">
                <a:solidFill>
                  <a:srgbClr val="FF0000"/>
                </a:solidFill>
              </a:rPr>
              <a:t>基金</a:t>
            </a:r>
            <a:r>
              <a:rPr lang="zh-TW" altLang="en-US" sz="2800" dirty="0"/>
              <a:t>協助。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</a:pPr>
            <a:r>
              <a:rPr lang="zh-TW" altLang="en-US" sz="2800" dirty="0"/>
              <a:t>歐盟為協助會員國內因全球化或全球財經危機，因而失業之人員早日回到職場而設立的基金。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</a:pPr>
            <a:r>
              <a:rPr lang="zh-TW" altLang="en-US" sz="2800" dirty="0"/>
              <a:t>芬蘭</a:t>
            </a:r>
            <a:r>
              <a:rPr lang="en-US" altLang="zh-TW" sz="2800" dirty="0"/>
              <a:t>(</a:t>
            </a:r>
            <a:r>
              <a:rPr lang="zh-TW" altLang="en-US" sz="2800" dirty="0"/>
              <a:t>會員國</a:t>
            </a:r>
            <a:r>
              <a:rPr lang="en-US" altLang="zh-TW" sz="2800" dirty="0"/>
              <a:t>)</a:t>
            </a:r>
            <a:r>
              <a:rPr lang="zh-TW" altLang="en-US" sz="2800" dirty="0"/>
              <a:t>可提出專案計畫申請，最多可獲得專案預算</a:t>
            </a:r>
            <a:r>
              <a:rPr lang="en-US" altLang="zh-TW" sz="2800" dirty="0"/>
              <a:t>60%</a:t>
            </a:r>
            <a:r>
              <a:rPr lang="zh-TW" altLang="en-US" sz="2800" dirty="0"/>
              <a:t>之補助。</a:t>
            </a:r>
            <a:r>
              <a:rPr lang="zh-TW" altLang="en-US" sz="2800" dirty="0">
                <a:solidFill>
                  <a:srgbClr val="FF0000"/>
                </a:solidFill>
              </a:rPr>
              <a:t>計畫期程兩年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</a:pPr>
            <a:endParaRPr lang="en-US" altLang="zh-TW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26209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1"/>
          <p:cNvSpPr>
            <a:spLocks noChangeArrowheads="1"/>
          </p:cNvSpPr>
          <p:nvPr/>
        </p:nvSpPr>
        <p:spPr bwMode="auto">
          <a:xfrm>
            <a:off x="6372225" y="4437063"/>
            <a:ext cx="252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latin typeface="Calibri" panose="020F0502020204030204" pitchFamily="34" charset="0"/>
                <a:ea typeface="新細明體" panose="02020500000000000000" pitchFamily="18" charset="-120"/>
              </a:rPr>
              <a:t>© tashatuvango / Fotolia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538163" y="871538"/>
            <a:ext cx="8229600" cy="647700"/>
          </a:xfrm>
        </p:spPr>
        <p:txBody>
          <a:bodyPr/>
          <a:lstStyle/>
          <a:p>
            <a:r>
              <a:rPr lang="zh-TW" altLang="en-US"/>
              <a:t>歐盟 </a:t>
            </a:r>
            <a:r>
              <a:rPr lang="en-US" altLang="zh-TW"/>
              <a:t>EGF</a:t>
            </a:r>
            <a:r>
              <a:rPr lang="zh-TW" altLang="en-US"/>
              <a:t>基金申請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539750" y="1700213"/>
            <a:ext cx="8064500" cy="5157787"/>
          </a:xfrm>
        </p:spPr>
        <p:txBody>
          <a:bodyPr/>
          <a:lstStyle/>
          <a:p>
            <a:pPr>
              <a:buFontTx/>
              <a:buBlip>
                <a:blip r:embed="rId3"/>
              </a:buBlip>
              <a:defRPr/>
            </a:pPr>
            <a:r>
              <a:rPr lang="zh-TW" altLang="en-US" sz="2800" dirty="0"/>
              <a:t>申請補助條件為</a:t>
            </a:r>
            <a:r>
              <a:rPr lang="en-US" altLang="zh-TW" sz="2800" dirty="0"/>
              <a:t>4</a:t>
            </a:r>
            <a:r>
              <a:rPr lang="zh-TW" altLang="en-US" sz="2800" dirty="0"/>
              <a:t>個月有至少</a:t>
            </a:r>
            <a:r>
              <a:rPr lang="en-US" altLang="zh-TW" sz="2800" dirty="0"/>
              <a:t>500</a:t>
            </a:r>
            <a:r>
              <a:rPr lang="zh-TW" altLang="en-US" sz="2800" dirty="0"/>
              <a:t>人遭裁員。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  <a:defRPr/>
            </a:pPr>
            <a:r>
              <a:rPr lang="en-US" altLang="zh-TW" sz="2800" dirty="0"/>
              <a:t>9</a:t>
            </a:r>
            <a:r>
              <a:rPr lang="zh-TW" altLang="en-US" sz="2800" dirty="0"/>
              <a:t>個月內在特定行業特定區域至中小企業</a:t>
            </a:r>
            <a:endParaRPr lang="en-US" altLang="zh-TW" sz="2800" dirty="0"/>
          </a:p>
          <a:p>
            <a:pPr marL="0" indent="0">
              <a:buFontTx/>
              <a:buNone/>
              <a:defRPr/>
            </a:pPr>
            <a:r>
              <a:rPr lang="zh-TW" altLang="en-US" sz="2800" dirty="0"/>
              <a:t>   至少</a:t>
            </a:r>
            <a:r>
              <a:rPr lang="en-US" altLang="zh-TW" sz="2800" dirty="0"/>
              <a:t>500</a:t>
            </a:r>
            <a:r>
              <a:rPr lang="zh-TW" altLang="en-US" sz="2800" dirty="0"/>
              <a:t>人遭裁員。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  <a:defRPr/>
            </a:pPr>
            <a:r>
              <a:rPr lang="zh-TW" altLang="en-US" sz="2800" dirty="0"/>
              <a:t>自</a:t>
            </a:r>
            <a:r>
              <a:rPr lang="en-US" altLang="zh-TW" sz="2800" dirty="0"/>
              <a:t>2007</a:t>
            </a:r>
            <a:r>
              <a:rPr lang="zh-TW" altLang="en-US" sz="2800" dirty="0"/>
              <a:t>年以來，芬蘭已有 </a:t>
            </a:r>
            <a:r>
              <a:rPr lang="en-US" altLang="zh-TW" sz="2800" dirty="0">
                <a:solidFill>
                  <a:srgbClr val="FF0000"/>
                </a:solidFill>
              </a:rPr>
              <a:t>Nokia(2012)</a:t>
            </a:r>
            <a:r>
              <a:rPr lang="zh-TW" altLang="en-US" sz="2800" dirty="0"/>
              <a:t>、</a:t>
            </a:r>
            <a:r>
              <a:rPr lang="en-US" altLang="zh-TW" sz="2800" dirty="0">
                <a:solidFill>
                  <a:srgbClr val="FF0000"/>
                </a:solidFill>
              </a:rPr>
              <a:t>Microsoft(2015)</a:t>
            </a:r>
            <a:r>
              <a:rPr lang="zh-TW" altLang="en-US" sz="2800" dirty="0">
                <a:solidFill>
                  <a:srgbClr val="FF0000"/>
                </a:solidFill>
              </a:rPr>
              <a:t> 等</a:t>
            </a:r>
            <a:r>
              <a:rPr lang="en-US" altLang="zh-TW" sz="2800" dirty="0">
                <a:solidFill>
                  <a:srgbClr val="FF0000"/>
                </a:solidFill>
              </a:rPr>
              <a:t>7</a:t>
            </a:r>
            <a:r>
              <a:rPr lang="zh-TW" altLang="en-US" sz="2800" dirty="0">
                <a:solidFill>
                  <a:srgbClr val="FF0000"/>
                </a:solidFill>
              </a:rPr>
              <a:t>個大型案例申請</a:t>
            </a:r>
            <a:r>
              <a:rPr lang="en-US" altLang="zh-TW" sz="2800" dirty="0">
                <a:solidFill>
                  <a:srgbClr val="FF0000"/>
                </a:solidFill>
              </a:rPr>
              <a:t>EGF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buFontTx/>
              <a:buBlip>
                <a:blip r:embed="rId3"/>
              </a:buBlip>
              <a:defRPr/>
            </a:pPr>
            <a:r>
              <a:rPr lang="zh-TW" altLang="en-US" sz="2800" dirty="0"/>
              <a:t>上述每大型案例人數從數百到數千不等，影響區域最大達</a:t>
            </a:r>
            <a:r>
              <a:rPr lang="en-US" altLang="zh-TW" sz="2800" dirty="0"/>
              <a:t>4</a:t>
            </a:r>
            <a:r>
              <a:rPr lang="zh-TW" altLang="en-US" sz="2800" dirty="0"/>
              <a:t>區。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24450"/>
            <a:ext cx="3001963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619250" y="981075"/>
            <a:ext cx="8229600" cy="647700"/>
          </a:xfrm>
        </p:spPr>
        <p:txBody>
          <a:bodyPr/>
          <a:lstStyle/>
          <a:p>
            <a:r>
              <a:rPr lang="zh-TW" altLang="zh-TW"/>
              <a:t>的故事</a:t>
            </a:r>
          </a:p>
        </p:txBody>
      </p:sp>
      <p:sp>
        <p:nvSpPr>
          <p:cNvPr id="25604" name="內容版面配置區 2"/>
          <p:cNvSpPr>
            <a:spLocks noGrp="1"/>
          </p:cNvSpPr>
          <p:nvPr>
            <p:ph idx="1"/>
          </p:nvPr>
        </p:nvSpPr>
        <p:spPr>
          <a:xfrm>
            <a:off x="179388" y="2276475"/>
            <a:ext cx="5832475" cy="4175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TW" sz="2400" dirty="0">
                <a:solidFill>
                  <a:srgbClr val="0340ED"/>
                </a:solidFill>
                <a:latin typeface="+mj-ea"/>
                <a:ea typeface="+mj-ea"/>
              </a:rPr>
              <a:t>夢幻</a:t>
            </a:r>
            <a:r>
              <a:rPr lang="zh-TW" altLang="en-US" sz="2400" dirty="0">
                <a:solidFill>
                  <a:srgbClr val="0340ED"/>
                </a:solidFill>
                <a:latin typeface="+mj-ea"/>
                <a:ea typeface="+mj-ea"/>
              </a:rPr>
              <a:t>產品</a:t>
            </a:r>
            <a:r>
              <a:rPr lang="zh-TW" altLang="zh-TW" sz="2400" dirty="0">
                <a:solidFill>
                  <a:srgbClr val="0340ED"/>
                </a:solidFill>
                <a:latin typeface="+mj-ea"/>
                <a:ea typeface="+mj-ea"/>
              </a:rPr>
              <a:t>：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latin typeface="+mj-ea"/>
                <a:ea typeface="+mj-ea"/>
              </a:rPr>
              <a:t>”</a:t>
            </a:r>
            <a:r>
              <a:rPr lang="zh-TW" altLang="en-US" sz="2400" dirty="0">
                <a:latin typeface="+mj-ea"/>
                <a:ea typeface="+mj-ea"/>
              </a:rPr>
              <a:t>以科技始終來自於人性</a:t>
            </a:r>
            <a:r>
              <a:rPr lang="en-US" altLang="zh-TW" sz="2400" dirty="0">
                <a:latin typeface="+mj-ea"/>
                <a:ea typeface="+mj-ea"/>
              </a:rPr>
              <a:t>”</a:t>
            </a:r>
            <a:r>
              <a:rPr lang="zh-TW" altLang="en-US" sz="2400" dirty="0">
                <a:latin typeface="+mj-ea"/>
                <a:ea typeface="+mj-ea"/>
              </a:rPr>
              <a:t>風靡全球</a:t>
            </a:r>
            <a:endParaRPr lang="en-US" altLang="zh-TW" sz="2400" dirty="0">
              <a:latin typeface="+mj-ea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傳統手機品牌領導者</a:t>
            </a:r>
            <a:r>
              <a:rPr lang="zh-TW" altLang="zh-TW" sz="2400" dirty="0">
                <a:latin typeface="+mj-ea"/>
                <a:ea typeface="+mj-ea"/>
              </a:rPr>
              <a:t>，</a:t>
            </a:r>
            <a:r>
              <a:rPr lang="zh-TW" altLang="en-US" sz="2400" dirty="0">
                <a:latin typeface="+mj-ea"/>
                <a:ea typeface="+mj-ea"/>
              </a:rPr>
              <a:t>市佔率第一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TW" sz="2400" dirty="0">
                <a:solidFill>
                  <a:srgbClr val="0340ED"/>
                </a:solidFill>
                <a:latin typeface="+mj-ea"/>
                <a:ea typeface="+mj-ea"/>
              </a:rPr>
              <a:t>產品定位：</a:t>
            </a:r>
            <a:endParaRPr lang="en-US" altLang="zh-TW" sz="2400" dirty="0">
              <a:solidFill>
                <a:srgbClr val="0340ED"/>
              </a:solidFill>
              <a:latin typeface="+mj-ea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zh-TW" sz="2400" dirty="0">
                <a:latin typeface="+mj-ea"/>
                <a:ea typeface="+mj-ea"/>
              </a:rPr>
              <a:t>強調操作便利</a:t>
            </a:r>
            <a:r>
              <a:rPr lang="zh-TW" altLang="en-US" sz="2400" dirty="0">
                <a:latin typeface="+mj-ea"/>
                <a:ea typeface="+mj-ea"/>
              </a:rPr>
              <a:t>與</a:t>
            </a:r>
            <a:r>
              <a:rPr lang="zh-TW" altLang="zh-TW" sz="2400" dirty="0">
                <a:latin typeface="+mj-ea"/>
                <a:ea typeface="+mj-ea"/>
              </a:rPr>
              <a:t>通訊品質，</a:t>
            </a:r>
            <a:endParaRPr lang="en-US" altLang="zh-TW" sz="2400" dirty="0">
              <a:latin typeface="+mj-ea"/>
              <a:ea typeface="+mj-ea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+mj-ea"/>
                <a:ea typeface="+mj-ea"/>
              </a:rPr>
              <a:t>強調</a:t>
            </a:r>
            <a:r>
              <a:rPr lang="zh-TW" altLang="zh-TW" sz="2400" dirty="0">
                <a:latin typeface="+mj-ea"/>
                <a:ea typeface="+mj-ea"/>
              </a:rPr>
              <a:t>耐用又實惠，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問題</a:t>
            </a:r>
            <a:r>
              <a:rPr lang="zh-TW" altLang="zh-TW" sz="2400" dirty="0">
                <a:solidFill>
                  <a:srgbClr val="FF0000"/>
                </a:solidFill>
              </a:rPr>
              <a:t>：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面對智慧手機兵敗如山倒</a:t>
            </a:r>
            <a:r>
              <a:rPr lang="en-US" altLang="zh-TW" sz="240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當年</a:t>
            </a:r>
            <a:r>
              <a:rPr lang="zh-TW" altLang="zh-TW" sz="2400" dirty="0">
                <a:solidFill>
                  <a:srgbClr val="FF0000"/>
                </a:solidFill>
              </a:rPr>
              <a:t>市占率節節高升，但產品價值卻</a:t>
            </a:r>
            <a:r>
              <a:rPr lang="zh-TW" altLang="en-US" sz="2400" dirty="0">
                <a:solidFill>
                  <a:srgbClr val="FF0000"/>
                </a:solidFill>
              </a:rPr>
              <a:t>未隨銷售量</a:t>
            </a:r>
            <a:r>
              <a:rPr lang="zh-TW" altLang="zh-TW" sz="2400" dirty="0">
                <a:solidFill>
                  <a:srgbClr val="FF0000"/>
                </a:solidFill>
              </a:rPr>
              <a:t>提高。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22320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3073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05038"/>
            <a:ext cx="30861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395288" y="1989138"/>
            <a:ext cx="7200900" cy="4679950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zh-TW" altLang="en-US" sz="2800">
                <a:solidFill>
                  <a:srgbClr val="0340ED"/>
                </a:solidFill>
              </a:rPr>
              <a:t>因應智慧型手機</a:t>
            </a:r>
            <a:r>
              <a:rPr lang="zh-TW" altLang="zh-TW" sz="2800">
                <a:solidFill>
                  <a:srgbClr val="0340ED"/>
                </a:solidFill>
              </a:rPr>
              <a:t>，決策過程</a:t>
            </a:r>
            <a:r>
              <a:rPr lang="zh-TW" altLang="en-US" sz="2800">
                <a:solidFill>
                  <a:srgbClr val="0340ED"/>
                </a:solidFill>
              </a:rPr>
              <a:t>不當</a:t>
            </a:r>
            <a:endParaRPr lang="zh-TW" altLang="zh-TW" sz="28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/>
              <a:t>內部</a:t>
            </a:r>
            <a:r>
              <a:rPr lang="zh-TW" altLang="en-US" sz="2400">
                <a:solidFill>
                  <a:srgbClr val="FF0000"/>
                </a:solidFill>
              </a:rPr>
              <a:t>無法有效溝通</a:t>
            </a:r>
            <a:endParaRPr lang="en-US" altLang="zh-TW" sz="240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/>
              <a:t>研發</a:t>
            </a:r>
            <a:r>
              <a:rPr lang="zh-TW" altLang="zh-TW" sz="2400"/>
              <a:t>能量</a:t>
            </a:r>
            <a:r>
              <a:rPr lang="zh-TW" altLang="en-US" sz="2400"/>
              <a:t>下降</a:t>
            </a:r>
            <a:endParaRPr lang="en-US" altLang="zh-TW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只專注在</a:t>
            </a:r>
            <a:r>
              <a:rPr lang="en-US" altLang="zh-TW" sz="2400"/>
              <a:t>Windows</a:t>
            </a:r>
            <a:r>
              <a:rPr lang="zh-TW" altLang="zh-TW" sz="2400"/>
              <a:t>系統</a:t>
            </a:r>
            <a:r>
              <a:rPr lang="zh-TW" altLang="en-US" sz="2400"/>
              <a:t>合作</a:t>
            </a:r>
            <a:r>
              <a:rPr lang="zh-TW" altLang="zh-TW" sz="2400"/>
              <a:t>應用</a:t>
            </a:r>
            <a:endParaRPr lang="en-US" altLang="zh-TW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忽略</a:t>
            </a:r>
            <a:r>
              <a:rPr lang="en-US" altLang="zh-TW" sz="2400"/>
              <a:t>Android</a:t>
            </a:r>
            <a:r>
              <a:rPr lang="zh-TW" altLang="zh-TW" sz="2400"/>
              <a:t>系統</a:t>
            </a:r>
            <a:r>
              <a:rPr lang="zh-TW" altLang="en-US" sz="2400"/>
              <a:t>，</a:t>
            </a:r>
            <a:r>
              <a:rPr lang="zh-TW" altLang="en-US" sz="2400">
                <a:solidFill>
                  <a:srgbClr val="FF0000"/>
                </a:solidFill>
              </a:rPr>
              <a:t>因應變革與合作</a:t>
            </a:r>
            <a:endParaRPr lang="en-US" altLang="zh-TW" sz="2400">
              <a:solidFill>
                <a:srgbClr val="FF0000"/>
              </a:solidFill>
            </a:endParaRPr>
          </a:p>
          <a:p>
            <a:pPr>
              <a:buFontTx/>
              <a:buBlip>
                <a:blip r:embed="rId3"/>
              </a:buBlip>
            </a:pPr>
            <a:r>
              <a:rPr lang="zh-TW" altLang="zh-TW">
                <a:solidFill>
                  <a:srgbClr val="0340ED"/>
                </a:solidFill>
              </a:rPr>
              <a:t>瞬息萬變市場：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對「</a:t>
            </a:r>
            <a:r>
              <a:rPr lang="zh-TW" altLang="en-US" sz="2400"/>
              <a:t>智慧</a:t>
            </a:r>
            <a:r>
              <a:rPr lang="zh-TW" altLang="zh-TW" sz="2400"/>
              <a:t>機」的期待</a:t>
            </a:r>
            <a:r>
              <a:rPr lang="en-US" altLang="zh-TW" sz="2400"/>
              <a:t>:</a:t>
            </a:r>
            <a:r>
              <a:rPr lang="zh-TW" altLang="zh-TW" sz="2400"/>
              <a:t>簡訊傳送及電池待機時間</a:t>
            </a:r>
            <a:endParaRPr lang="en-US" altLang="zh-TW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僅著重</a:t>
            </a:r>
            <a:r>
              <a:rPr lang="zh-TW" altLang="zh-TW" sz="2400">
                <a:solidFill>
                  <a:srgbClr val="FF0000"/>
                </a:solidFill>
              </a:rPr>
              <a:t>硬體技術</a:t>
            </a:r>
            <a:r>
              <a:rPr lang="zh-TW" altLang="zh-TW" sz="2400"/>
              <a:t>的開發，</a:t>
            </a:r>
            <a:r>
              <a:rPr lang="zh-TW" altLang="en-US" sz="2400"/>
              <a:t>忽略</a:t>
            </a:r>
            <a:r>
              <a:rPr lang="zh-TW" altLang="zh-TW" sz="2400">
                <a:solidFill>
                  <a:srgbClr val="FF0000"/>
                </a:solidFill>
              </a:rPr>
              <a:t>應用軟體</a:t>
            </a:r>
            <a:r>
              <a:rPr lang="zh-TW" altLang="en-US" sz="2400">
                <a:solidFill>
                  <a:srgbClr val="FF0000"/>
                </a:solidFill>
              </a:rPr>
              <a:t>開發</a:t>
            </a:r>
            <a:r>
              <a:rPr lang="zh-TW" altLang="en-US" sz="2400"/>
              <a:t>與</a:t>
            </a:r>
            <a:r>
              <a:rPr lang="zh-TW" altLang="en-US" sz="2400">
                <a:solidFill>
                  <a:srgbClr val="FF0000"/>
                </a:solidFill>
              </a:rPr>
              <a:t>使用者需求</a:t>
            </a:r>
            <a:r>
              <a:rPr lang="zh-TW" altLang="zh-TW" sz="2400"/>
              <a:t>。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794543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1979613" y="1052513"/>
            <a:ext cx="8229600" cy="647700"/>
          </a:xfrm>
        </p:spPr>
        <p:txBody>
          <a:bodyPr/>
          <a:lstStyle/>
          <a:p>
            <a:r>
              <a:rPr lang="zh-TW" altLang="zh-TW"/>
              <a:t>的故事</a:t>
            </a:r>
            <a:r>
              <a:rPr lang="en-US" altLang="zh-TW"/>
              <a:t>(</a:t>
            </a:r>
            <a:r>
              <a:rPr lang="zh-TW" altLang="en-US"/>
              <a:t>續</a:t>
            </a:r>
            <a:r>
              <a:rPr lang="en-US" altLang="zh-TW"/>
              <a:t>)</a:t>
            </a:r>
            <a:endParaRPr lang="zh-TW" altLang="zh-TW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63550" y="1951038"/>
            <a:ext cx="8580438" cy="4679950"/>
          </a:xfrm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zh-TW" altLang="zh-TW">
                <a:solidFill>
                  <a:srgbClr val="0340ED"/>
                </a:solidFill>
              </a:rPr>
              <a:t>展望未來</a:t>
            </a:r>
            <a:endParaRPr lang="zh-TW" altLang="zh-TW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不緬懷過去</a:t>
            </a:r>
            <a:r>
              <a:rPr lang="zh-TW" altLang="en-US" sz="2400"/>
              <a:t>，在既有的軟硬體基礎上，</a:t>
            </a:r>
            <a:r>
              <a:rPr lang="zh-TW" altLang="en-US" sz="2400">
                <a:solidFill>
                  <a:srgbClr val="FF0000"/>
                </a:solidFill>
              </a:rPr>
              <a:t>加速結盟與研發</a:t>
            </a:r>
            <a:endParaRPr lang="en-US" altLang="zh-TW" sz="240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釐清並</a:t>
            </a:r>
            <a:r>
              <a:rPr lang="zh-TW" altLang="zh-TW" sz="2400">
                <a:solidFill>
                  <a:srgbClr val="FF0000"/>
                </a:solidFill>
              </a:rPr>
              <a:t>簡化企業結構及責任歸屬</a:t>
            </a:r>
            <a:r>
              <a:rPr lang="zh-TW" altLang="zh-TW" sz="2400"/>
              <a:t>，重新建立信任關係</a:t>
            </a:r>
            <a:endParaRPr lang="en-US" altLang="zh-TW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>
                <a:solidFill>
                  <a:srgbClr val="FF0000"/>
                </a:solidFill>
              </a:rPr>
              <a:t>管理高層須指引方向</a:t>
            </a:r>
            <a:r>
              <a:rPr lang="zh-TW" altLang="zh-TW" sz="2400"/>
              <a:t>，並確定各部門都校準一致。</a:t>
            </a:r>
          </a:p>
          <a:p>
            <a:pPr>
              <a:buFontTx/>
              <a:buBlip>
                <a:blip r:embed="rId2"/>
              </a:buBlip>
            </a:pPr>
            <a:r>
              <a:rPr lang="zh-TW" altLang="zh-TW">
                <a:solidFill>
                  <a:srgbClr val="0340ED"/>
                </a:solidFill>
              </a:rPr>
              <a:t>政府的角色</a:t>
            </a:r>
            <a:endParaRPr lang="zh-TW" altLang="zh-TW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強化教育</a:t>
            </a:r>
            <a:endParaRPr lang="en-US" altLang="zh-TW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400"/>
              <a:t>因應</a:t>
            </a:r>
            <a:r>
              <a:rPr lang="zh-TW" altLang="zh-TW" sz="2400"/>
              <a:t>新人力需求</a:t>
            </a:r>
            <a:r>
              <a:rPr lang="zh-TW" altLang="en-US" sz="2400"/>
              <a:t>、</a:t>
            </a:r>
            <a:r>
              <a:rPr lang="zh-TW" altLang="zh-TW" sz="2400"/>
              <a:t>基礎及高風險產業研究</a:t>
            </a:r>
            <a:r>
              <a:rPr lang="zh-TW" altLang="zh-TW" sz="2400">
                <a:solidFill>
                  <a:srgbClr val="FF0000"/>
                </a:solidFill>
              </a:rPr>
              <a:t>提供財務支援</a:t>
            </a:r>
            <a:r>
              <a:rPr lang="zh-TW" altLang="zh-TW" sz="2400"/>
              <a:t>，</a:t>
            </a:r>
            <a:endParaRPr lang="en-US" altLang="zh-TW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/>
              <a:t>協助產業升級</a:t>
            </a:r>
            <a:endParaRPr lang="en-US" altLang="zh-TW" sz="240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2400">
                <a:solidFill>
                  <a:srgbClr val="FF0000"/>
                </a:solidFill>
              </a:rPr>
              <a:t>促進媒合產業與學院的產學合作</a:t>
            </a:r>
            <a:r>
              <a:rPr lang="zh-TW" altLang="zh-TW" sz="2400"/>
              <a:t>，以達雙贏</a:t>
            </a:r>
          </a:p>
          <a:p>
            <a:pPr>
              <a:buFontTx/>
              <a:buBlip>
                <a:blip r:embed="rId2"/>
              </a:buBlip>
            </a:pPr>
            <a:endParaRPr lang="zh-TW" altLang="en-US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27130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C09F5BF-C500-42FE-919D-5F02EE2640DB}" type="slidenum">
              <a:rPr lang="zh-TW" altLang="en-US" sz="1200" smtClean="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6419" r="5334" b="6049"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7" descr="D:\院內長官交辦及相關行政事項\105年新進調查人員講座\GIF\6reweee89888888tt\livres-13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4188"/>
            <a:ext cx="15160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2124075" y="2717800"/>
            <a:ext cx="5688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buFontTx/>
              <a:buNone/>
            </a:pPr>
            <a:r>
              <a:rPr kumimoji="0" lang="zh-TW" altLang="en-US" sz="6000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心得與政策建議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178308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647700"/>
          </a:xfrm>
        </p:spPr>
        <p:txBody>
          <a:bodyPr/>
          <a:lstStyle/>
          <a:p>
            <a:r>
              <a:rPr lang="zh-TW" altLang="en-US"/>
              <a:t>心得</a:t>
            </a: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547813" y="1773238"/>
            <a:ext cx="6985000" cy="3167062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Blip>
                <a:blip r:embed="rId2"/>
              </a:buBlip>
            </a:pPr>
            <a:r>
              <a:rPr lang="zh-TW" altLang="en-US"/>
              <a:t>勇於面對問題</a:t>
            </a:r>
            <a:endParaRPr lang="en-US" altLang="zh-TW"/>
          </a:p>
          <a:p>
            <a:pPr>
              <a:spcBef>
                <a:spcPts val="1200"/>
              </a:spcBef>
              <a:buFontTx/>
              <a:buBlip>
                <a:blip r:embed="rId2"/>
              </a:buBlip>
            </a:pPr>
            <a:r>
              <a:rPr lang="zh-TW" altLang="en-US"/>
              <a:t>縮短教育與就業的差距</a:t>
            </a:r>
            <a:endParaRPr lang="en-US" altLang="zh-TW"/>
          </a:p>
          <a:p>
            <a:pPr>
              <a:spcBef>
                <a:spcPts val="1200"/>
              </a:spcBef>
              <a:buFontTx/>
              <a:buBlip>
                <a:blip r:embed="rId2"/>
              </a:buBlip>
            </a:pPr>
            <a:r>
              <a:rPr lang="zh-TW" altLang="en-US"/>
              <a:t>全球化導致產業結構改變</a:t>
            </a:r>
            <a:endParaRPr lang="en-US" altLang="zh-TW"/>
          </a:p>
          <a:p>
            <a:pPr>
              <a:spcBef>
                <a:spcPts val="1200"/>
              </a:spcBef>
              <a:buFontTx/>
              <a:buBlip>
                <a:blip r:embed="rId2"/>
              </a:buBlip>
            </a:pPr>
            <a:r>
              <a:rPr lang="zh-TW" altLang="en-US"/>
              <a:t>從失敗的產業經驗中調整產業結構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47700"/>
          </a:xfrm>
        </p:spPr>
        <p:txBody>
          <a:bodyPr/>
          <a:lstStyle/>
          <a:p>
            <a:r>
              <a:rPr lang="zh-TW" altLang="en-US"/>
              <a:t>心得</a:t>
            </a: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971550" y="1412875"/>
            <a:ext cx="7129463" cy="4679950"/>
          </a:xfrm>
        </p:spPr>
        <p:txBody>
          <a:bodyPr/>
          <a:lstStyle/>
          <a:p>
            <a:pPr>
              <a:spcBef>
                <a:spcPts val="1200"/>
              </a:spcBef>
              <a:buFontTx/>
              <a:buBlip>
                <a:blip r:embed="rId2"/>
              </a:buBlip>
            </a:pPr>
            <a:r>
              <a:rPr lang="zh-TW" altLang="en-US" sz="2800"/>
              <a:t>調整產業結構</a:t>
            </a:r>
            <a:r>
              <a:rPr lang="en-US" altLang="zh-TW" sz="2800"/>
              <a:t>, </a:t>
            </a:r>
            <a:r>
              <a:rPr lang="zh-TW" altLang="en-US" sz="2800"/>
              <a:t>整合產學研之研究資源</a:t>
            </a:r>
            <a:r>
              <a:rPr lang="en-US" altLang="zh-TW" sz="2800"/>
              <a:t>,</a:t>
            </a:r>
            <a:r>
              <a:rPr lang="zh-TW" altLang="en-US" sz="2800"/>
              <a:t> 鏈結產業並成立創新研發中心與平台</a:t>
            </a:r>
            <a:endParaRPr lang="en-US" altLang="zh-TW" sz="2800"/>
          </a:p>
          <a:p>
            <a:pPr lvl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US" altLang="zh-TW" sz="2400"/>
              <a:t>Demola</a:t>
            </a:r>
          </a:p>
          <a:p>
            <a:pPr lvl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US" altLang="zh-TW" sz="2400"/>
              <a:t>Slush</a:t>
            </a:r>
          </a:p>
        </p:txBody>
      </p:sp>
      <p:pic>
        <p:nvPicPr>
          <p:cNvPr id="39940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0"/>
            <a:ext cx="55546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47700"/>
          </a:xfrm>
        </p:spPr>
        <p:txBody>
          <a:bodyPr/>
          <a:lstStyle/>
          <a:p>
            <a:r>
              <a:rPr lang="zh-TW" altLang="en-US"/>
              <a:t>政策建議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539750" y="1700213"/>
            <a:ext cx="8424863" cy="467995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0340ED"/>
                </a:solidFill>
              </a:rPr>
              <a:t>產業的國際連線</a:t>
            </a:r>
            <a:endParaRPr lang="en-US" altLang="zh-TW" dirty="0">
              <a:solidFill>
                <a:srgbClr val="0340ED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/>
              <a:t>    </a:t>
            </a:r>
            <a:r>
              <a:rPr lang="zh-TW" altLang="en-US" sz="2800" dirty="0"/>
              <a:t>以芬蘭經驗，增加青年的創新管道與機會</a:t>
            </a:r>
            <a:endParaRPr lang="en-US" altLang="zh-TW" sz="2800" dirty="0"/>
          </a:p>
          <a:p>
            <a:pPr marL="0" indent="0">
              <a:buFontTx/>
              <a:buNone/>
              <a:defRPr/>
            </a:pPr>
            <a:r>
              <a:rPr lang="zh-TW" altLang="en-US" sz="2800" dirty="0"/>
              <a:t>　</a:t>
            </a:r>
            <a:r>
              <a:rPr lang="zh-TW" altLang="zh-TW" sz="2800" dirty="0"/>
              <a:t>「亞洲．矽谷」</a:t>
            </a:r>
            <a:r>
              <a:rPr lang="zh-TW" altLang="en-US" sz="2800" dirty="0"/>
              <a:t>計畫連結產、官、學</a:t>
            </a:r>
            <a:endParaRPr lang="en-US" altLang="zh-TW" sz="2800" dirty="0"/>
          </a:p>
          <a:p>
            <a:pPr>
              <a:defRPr/>
            </a:pPr>
            <a:r>
              <a:rPr lang="zh-TW" altLang="zh-TW" dirty="0">
                <a:solidFill>
                  <a:srgbClr val="0340ED"/>
                </a:solidFill>
              </a:rPr>
              <a:t>去蕪存菁</a:t>
            </a:r>
            <a:r>
              <a:rPr lang="zh-TW" altLang="zh-TW" dirty="0" smtClean="0">
                <a:solidFill>
                  <a:srgbClr val="0340ED"/>
                </a:solidFill>
              </a:rPr>
              <a:t>就業政策</a:t>
            </a:r>
            <a:endParaRPr lang="en-US" altLang="zh-TW" dirty="0" smtClean="0">
              <a:solidFill>
                <a:srgbClr val="0340ED"/>
              </a:solidFill>
            </a:endParaRPr>
          </a:p>
          <a:p>
            <a:pPr marL="400050" lvl="1" indent="0">
              <a:buNone/>
              <a:defRPr/>
            </a:pPr>
            <a:r>
              <a:rPr lang="zh-TW" altLang="zh-TW" dirty="0"/>
              <a:t>積極減少失業率及待業人口，減少國家負擔</a:t>
            </a:r>
            <a:endParaRPr lang="en-US" altLang="zh-TW" dirty="0"/>
          </a:p>
          <a:p>
            <a:pPr marL="400050" lvl="1" indent="0">
              <a:buNone/>
              <a:defRPr/>
            </a:pPr>
            <a:r>
              <a:rPr lang="zh-TW" altLang="zh-TW" dirty="0"/>
              <a:t>挹注重點產業研發，有彈性的建立產官學平台</a:t>
            </a:r>
            <a:endParaRPr lang="en-US" altLang="zh-TW" dirty="0"/>
          </a:p>
          <a:p>
            <a:pPr>
              <a:defRPr/>
            </a:pPr>
            <a:r>
              <a:rPr lang="zh-TW" altLang="en-US" dirty="0" smtClean="0">
                <a:solidFill>
                  <a:srgbClr val="0340ED"/>
                </a:solidFill>
              </a:rPr>
              <a:t>積極</a:t>
            </a:r>
            <a:r>
              <a:rPr lang="zh-TW" altLang="zh-TW" dirty="0" smtClean="0">
                <a:solidFill>
                  <a:srgbClr val="0340ED"/>
                </a:solidFill>
              </a:rPr>
              <a:t>營造</a:t>
            </a:r>
            <a:r>
              <a:rPr lang="zh-TW" altLang="zh-TW" dirty="0">
                <a:solidFill>
                  <a:srgbClr val="0340ED"/>
                </a:solidFill>
              </a:rPr>
              <a:t>研發創新環境</a:t>
            </a:r>
            <a:endParaRPr lang="en-US" altLang="zh-TW" dirty="0">
              <a:solidFill>
                <a:srgbClr val="0340ED"/>
              </a:solidFill>
            </a:endParaRPr>
          </a:p>
          <a:p>
            <a:pPr marL="0" indent="0">
              <a:buNone/>
              <a:defRPr/>
            </a:pPr>
            <a:r>
              <a:rPr lang="zh-TW" altLang="en-US" sz="2800" dirty="0" smtClean="0"/>
              <a:t>    </a:t>
            </a:r>
            <a:r>
              <a:rPr lang="zh-TW" altLang="zh-TW" sz="2800" dirty="0" smtClean="0"/>
              <a:t>學習</a:t>
            </a:r>
            <a:r>
              <a:rPr lang="zh-TW" altLang="zh-TW" sz="2800" dirty="0"/>
              <a:t>芬蘭強化產學合作機制</a:t>
            </a:r>
            <a:endParaRPr lang="en-US" altLang="zh-TW" sz="2800" dirty="0"/>
          </a:p>
          <a:p>
            <a:pPr marL="0" indent="0">
              <a:buNone/>
              <a:defRPr/>
            </a:pPr>
            <a:r>
              <a:rPr lang="zh-TW" altLang="en-US" sz="2800" dirty="0"/>
              <a:t>    </a:t>
            </a:r>
            <a:r>
              <a:rPr lang="zh-TW" altLang="zh-TW" sz="2800" dirty="0"/>
              <a:t>建構以市場及民眾需求為導向的研發創新</a:t>
            </a:r>
            <a:r>
              <a:rPr lang="zh-TW" altLang="zh-TW" sz="2800" dirty="0" smtClean="0"/>
              <a:t>環境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323850" y="1050925"/>
            <a:ext cx="8640763" cy="649288"/>
          </a:xfrm>
        </p:spPr>
        <p:txBody>
          <a:bodyPr/>
          <a:lstStyle/>
          <a:p>
            <a:r>
              <a:rPr lang="en-US" altLang="zh-TW" b="1"/>
              <a:t>We were at HAUS (8.21~9.1, 2016)</a:t>
            </a:r>
            <a:br>
              <a:rPr lang="en-US" altLang="zh-TW" b="1"/>
            </a:br>
            <a:r>
              <a:rPr lang="en-US" altLang="zh-TW" sz="2800">
                <a:solidFill>
                  <a:srgbClr val="FF0000"/>
                </a:solidFill>
              </a:rPr>
              <a:t>Finnish Institute of Public Management</a:t>
            </a:r>
            <a:endParaRPr lang="zh-TW" altLang="en-US" sz="2800">
              <a:solidFill>
                <a:srgbClr val="FF0000"/>
              </a:solidFill>
            </a:endParaRPr>
          </a:p>
        </p:txBody>
      </p:sp>
      <p:pic>
        <p:nvPicPr>
          <p:cNvPr id="16387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03438"/>
            <a:ext cx="6488112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7998388-E43E-48BA-9C49-ED23759E78B9}" type="slidenum">
              <a:rPr lang="zh-TW" altLang="en-US" sz="1200" smtClean="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zh-TW" altLang="en-US" sz="1200">
              <a:solidFill>
                <a:srgbClr val="898989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6419" r="5334" b="6049"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7" descr="D:\院內長官交辦及相關行政事項\105年新進調查人員講座\GIF\6reweee89888888tt\livres-13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4188"/>
            <a:ext cx="15160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2843213" y="2708275"/>
            <a:ext cx="3671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6000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51" y="834390"/>
            <a:ext cx="1805940" cy="1729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647700"/>
          </a:xfrm>
        </p:spPr>
        <p:txBody>
          <a:bodyPr/>
          <a:lstStyle/>
          <a:p>
            <a:r>
              <a:rPr lang="zh-TW" altLang="zh-TW"/>
              <a:t>芬蘭與台灣諸多</a:t>
            </a:r>
            <a:r>
              <a:rPr lang="zh-TW" altLang="en-US"/>
              <a:t>相</a:t>
            </a:r>
            <a:r>
              <a:rPr lang="zh-TW" altLang="zh-TW"/>
              <a:t>同</a:t>
            </a:r>
            <a:r>
              <a:rPr lang="en-US" altLang="zh-TW"/>
              <a:t/>
            </a:r>
            <a:br>
              <a:rPr lang="en-US" altLang="zh-TW"/>
            </a:br>
            <a:r>
              <a:rPr lang="zh-TW" altLang="en-US"/>
              <a:t>其做法可為借鏡</a:t>
            </a:r>
            <a:r>
              <a:rPr lang="en-US" altLang="zh-TW"/>
              <a:t/>
            </a:r>
            <a:br>
              <a:rPr lang="en-US" altLang="zh-TW"/>
            </a:br>
            <a:endParaRPr lang="zh-TW" altLang="en-US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790575" y="2492375"/>
            <a:ext cx="8353425" cy="38163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俄羅斯是芬蘭邊界上的壓力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台灣則仍面臨對岸帶來的考驗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3200">
                <a:solidFill>
                  <a:srgbClr val="0340ED"/>
                </a:solidFill>
              </a:rPr>
              <a:t>人口老化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有優良的傳統產業基礎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現在則必須解決伴隨全球化而出現的挑戰</a:t>
            </a:r>
            <a:endParaRPr lang="en-US" altLang="zh-TW" sz="3200">
              <a:solidFill>
                <a:srgbClr val="0340ED"/>
              </a:solidFill>
            </a:endParaRPr>
          </a:p>
        </p:txBody>
      </p:sp>
      <p:sp>
        <p:nvSpPr>
          <p:cNvPr id="43012" name="文字方塊 1"/>
          <p:cNvSpPr txBox="1">
            <a:spLocks noChangeArrowheads="1"/>
          </p:cNvSpPr>
          <p:nvPr/>
        </p:nvSpPr>
        <p:spPr bwMode="auto">
          <a:xfrm>
            <a:off x="1692275" y="2276475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Calibri" panose="020F0502020204030204" pitchFamily="34" charset="0"/>
                <a:ea typeface="新細明體" panose="02020500000000000000" pitchFamily="18" charset="-12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468313" y="909638"/>
            <a:ext cx="8229600" cy="647700"/>
          </a:xfrm>
        </p:spPr>
        <p:txBody>
          <a:bodyPr/>
          <a:lstStyle/>
          <a:p>
            <a:r>
              <a:rPr lang="zh-TW" altLang="en-US"/>
              <a:t>問題與機會</a:t>
            </a: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1116013" y="1700213"/>
            <a:ext cx="6985000" cy="439261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FF0000"/>
                </a:solidFill>
              </a:rPr>
              <a:t>教育品質享譽國際，但在面臨產業轉型時，仍有訓練不足</a:t>
            </a:r>
            <a:endParaRPr lang="en-US" altLang="zh-TW" sz="320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FF0000"/>
                </a:solidFill>
              </a:rPr>
              <a:t>高失業率</a:t>
            </a:r>
            <a:endParaRPr lang="en-US" altLang="zh-TW" sz="320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基礎在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深切檢討問題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實事求是地尋求解決之道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諾基亞為例，新團隊和鴻海合作即將推出新</a:t>
            </a:r>
            <a:r>
              <a:rPr lang="zh-TW" altLang="en-US" sz="3200">
                <a:solidFill>
                  <a:srgbClr val="0340ED"/>
                </a:solidFill>
              </a:rPr>
              <a:t>產品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zh-TW"/>
          </a:p>
          <a:p>
            <a:pPr marL="0" indent="0">
              <a:buFontTx/>
              <a:buNone/>
            </a:pPr>
            <a:endParaRPr lang="en-US" altLang="zh-TW" sz="2800"/>
          </a:p>
        </p:txBody>
      </p:sp>
      <p:sp>
        <p:nvSpPr>
          <p:cNvPr id="44036" name="文字方塊 1"/>
          <p:cNvSpPr txBox="1">
            <a:spLocks noChangeArrowheads="1"/>
          </p:cNvSpPr>
          <p:nvPr/>
        </p:nvSpPr>
        <p:spPr bwMode="auto">
          <a:xfrm>
            <a:off x="1692275" y="2276475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Calibri" panose="020F0502020204030204" pitchFamily="34" charset="0"/>
                <a:ea typeface="新細明體" panose="02020500000000000000" pitchFamily="18" charset="-12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0" y="1268413"/>
            <a:ext cx="9144000" cy="647700"/>
          </a:xfrm>
        </p:spPr>
        <p:txBody>
          <a:bodyPr/>
          <a:lstStyle/>
          <a:p>
            <a:r>
              <a:rPr lang="zh-TW" altLang="zh-TW"/>
              <a:t>面臨產業轉型的台灣</a:t>
            </a:r>
            <a:r>
              <a:rPr lang="en-US" altLang="zh-TW"/>
              <a:t/>
            </a:r>
            <a:br>
              <a:rPr lang="en-US" altLang="zh-TW"/>
            </a:br>
            <a:r>
              <a:rPr lang="zh-TW" altLang="zh-TW"/>
              <a:t>和芬蘭一樣有化危機為轉機的潛力</a:t>
            </a:r>
            <a:endParaRPr lang="zh-TW" altLang="en-US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1187450" y="2646363"/>
            <a:ext cx="7561263" cy="33829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盤點原有的基礎及優勢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配合智慧化的現代潮流調整決策模式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避免淪為舊典範</a:t>
            </a:r>
            <a:endParaRPr lang="en-US" altLang="zh-TW" sz="3200">
              <a:solidFill>
                <a:srgbClr val="0340ED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3200">
                <a:solidFill>
                  <a:srgbClr val="0340ED"/>
                </a:solidFill>
              </a:rPr>
              <a:t>創造新典範與新的價值。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3200"/>
          </a:p>
          <a:p>
            <a:pPr marL="0" indent="0">
              <a:buFontTx/>
              <a:buNone/>
            </a:pPr>
            <a:endParaRPr lang="en-US" altLang="zh-TW"/>
          </a:p>
        </p:txBody>
      </p:sp>
      <p:sp>
        <p:nvSpPr>
          <p:cNvPr id="45060" name="文字方塊 1"/>
          <p:cNvSpPr txBox="1">
            <a:spLocks noChangeArrowheads="1"/>
          </p:cNvSpPr>
          <p:nvPr/>
        </p:nvSpPr>
        <p:spPr bwMode="auto">
          <a:xfrm>
            <a:off x="1692275" y="2276475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Calibri" panose="020F0502020204030204" pitchFamily="34" charset="0"/>
                <a:ea typeface="新細明體" panose="02020500000000000000" pitchFamily="18" charset="-12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字方塊 3"/>
          <p:cNvSpPr txBox="1">
            <a:spLocks noChangeArrowheads="1"/>
          </p:cNvSpPr>
          <p:nvPr/>
        </p:nvSpPr>
        <p:spPr bwMode="auto">
          <a:xfrm>
            <a:off x="1619250" y="1700213"/>
            <a:ext cx="5976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9600">
                <a:solidFill>
                  <a:srgbClr val="0340ED"/>
                </a:solidFill>
                <a:latin typeface="Brush Script MT" panose="03060802040406070304" pitchFamily="66" charset="0"/>
                <a:ea typeface="新細明體" panose="02020500000000000000" pitchFamily="18" charset="-120"/>
              </a:rPr>
              <a:t>Kiitos</a:t>
            </a:r>
            <a:endParaRPr lang="zh-TW" altLang="en-US" sz="9600">
              <a:solidFill>
                <a:srgbClr val="0340ED"/>
              </a:solidFill>
              <a:latin typeface="Brush Script MT" panose="03060802040406070304" pitchFamily="66" charset="0"/>
              <a:ea typeface="新細明體" panose="02020500000000000000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B0F0"/>
                </a:solidFill>
                <a:latin typeface="Brush Script MT" panose="03060802040406070304" pitchFamily="66" charset="0"/>
                <a:ea typeface="新細明體" panose="02020500000000000000" pitchFamily="18" charset="-12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000">
                <a:solidFill>
                  <a:srgbClr val="0340ED"/>
                </a:solidFill>
                <a:latin typeface="Brush Script MT" panose="03060802040406070304" pitchFamily="66" charset="0"/>
                <a:ea typeface="新細明體" panose="02020500000000000000" pitchFamily="18" charset="-120"/>
              </a:rPr>
              <a:t>Iimoitathan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00B0F0"/>
                </a:solidFill>
                <a:latin typeface="Brush Script MT" panose="03060802040406070304" pitchFamily="66" charset="0"/>
                <a:ea typeface="新細明體" panose="02020500000000000000" pitchFamily="18" charset="-120"/>
              </a:rPr>
              <a:t>敬請指教</a:t>
            </a:r>
            <a:endParaRPr lang="en-US" altLang="zh-TW" sz="3600">
              <a:solidFill>
                <a:srgbClr val="00B0F0"/>
              </a:solidFill>
              <a:latin typeface="Brush Script MT" panose="030608020404060703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229600" cy="649288"/>
          </a:xfrm>
        </p:spPr>
        <p:txBody>
          <a:bodyPr/>
          <a:lstStyle/>
          <a:p>
            <a:r>
              <a:rPr lang="zh-TW" altLang="en-US" b="1"/>
              <a:t>簡報大綱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1243013" y="1557338"/>
            <a:ext cx="7331075" cy="4895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zh-TW" altLang="en-US" sz="3600" dirty="0">
                <a:solidFill>
                  <a:srgbClr val="0340ED"/>
                </a:solidFill>
              </a:rPr>
              <a:t>一、背景與前言</a:t>
            </a:r>
            <a:endParaRPr lang="en-US" altLang="zh-TW" sz="3600" dirty="0">
              <a:solidFill>
                <a:srgbClr val="0340ED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rgbClr val="0340ED"/>
                </a:solidFill>
              </a:rPr>
              <a:t>二、芬蘭學習</a:t>
            </a:r>
            <a:endParaRPr lang="en-US" altLang="zh-TW" sz="3600" dirty="0">
              <a:solidFill>
                <a:srgbClr val="0340ED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340ED"/>
                </a:solidFill>
              </a:rPr>
              <a:t>就業挑戰</a:t>
            </a:r>
            <a:endParaRPr lang="en-US" altLang="zh-TW" dirty="0">
              <a:solidFill>
                <a:srgbClr val="0340ED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340ED"/>
                </a:solidFill>
              </a:rPr>
              <a:t>提高就業之創新</a:t>
            </a:r>
            <a:r>
              <a:rPr lang="zh-TW" altLang="en-US" dirty="0" smtClean="0">
                <a:solidFill>
                  <a:srgbClr val="0340ED"/>
                </a:solidFill>
              </a:rPr>
              <a:t>做法</a:t>
            </a:r>
            <a:endParaRPr lang="en-US" altLang="zh-TW" dirty="0" smtClean="0">
              <a:solidFill>
                <a:srgbClr val="0340ED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340ED"/>
                </a:solidFill>
              </a:rPr>
              <a:t>營造研發創新環境</a:t>
            </a:r>
            <a:endParaRPr lang="en-US" altLang="zh-TW" sz="2000" dirty="0">
              <a:solidFill>
                <a:srgbClr val="0340ED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340ED"/>
                </a:solidFill>
              </a:rPr>
              <a:t>鼓勵參與</a:t>
            </a:r>
            <a:r>
              <a:rPr lang="zh-TW" altLang="en-US" sz="2000" dirty="0">
                <a:solidFill>
                  <a:srgbClr val="0340ED"/>
                </a:solidFill>
              </a:rPr>
              <a:t>與</a:t>
            </a:r>
            <a:r>
              <a:rPr lang="zh-TW" altLang="en-US" sz="2000" dirty="0" smtClean="0">
                <a:solidFill>
                  <a:srgbClr val="0340ED"/>
                </a:solidFill>
              </a:rPr>
              <a:t>開放</a:t>
            </a:r>
            <a:r>
              <a:rPr lang="zh-TW" altLang="en-US" sz="2000" dirty="0">
                <a:solidFill>
                  <a:srgbClr val="0340ED"/>
                </a:solidFill>
              </a:rPr>
              <a:t>治理</a:t>
            </a:r>
            <a:endParaRPr lang="en-US" altLang="zh-TW" sz="2000" dirty="0">
              <a:solidFill>
                <a:srgbClr val="0340ED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340ED"/>
                </a:solidFill>
              </a:rPr>
              <a:t>青年就業保障服務</a:t>
            </a:r>
            <a:endParaRPr lang="en-US" altLang="zh-TW" sz="2000" dirty="0">
              <a:solidFill>
                <a:srgbClr val="0340ED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340ED"/>
                </a:solidFill>
              </a:rPr>
              <a:t>公共就業服務改革</a:t>
            </a:r>
            <a:endParaRPr lang="en-US" altLang="zh-TW" sz="2000" dirty="0">
              <a:solidFill>
                <a:srgbClr val="0340ED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340ED"/>
                </a:solidFill>
              </a:rPr>
              <a:t>轉職保證方案</a:t>
            </a:r>
            <a:endParaRPr lang="en-US" altLang="zh-TW" sz="2000" dirty="0">
              <a:solidFill>
                <a:srgbClr val="0340ED"/>
              </a:solidFill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340ED"/>
                </a:solidFill>
              </a:rPr>
              <a:t>透過歐盟基金協助</a:t>
            </a:r>
            <a:endParaRPr lang="en-US" altLang="zh-TW" sz="2000" dirty="0">
              <a:solidFill>
                <a:srgbClr val="0340ED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rgbClr val="0340ED"/>
                </a:solidFill>
              </a:rPr>
              <a:t>三、心得與政策建議</a:t>
            </a:r>
            <a:endParaRPr lang="en-US" altLang="zh-TW" sz="3600" dirty="0">
              <a:solidFill>
                <a:srgbClr val="0340ED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zh-TW" altLang="en-US" sz="3600" dirty="0">
                <a:solidFill>
                  <a:srgbClr val="0340ED"/>
                </a:solidFill>
              </a:rPr>
              <a:t>四、結語</a:t>
            </a:r>
            <a:endParaRPr lang="en-US" altLang="zh-TW" sz="3600" dirty="0">
              <a:solidFill>
                <a:srgbClr val="0340ED"/>
              </a:solidFill>
            </a:endParaRPr>
          </a:p>
        </p:txBody>
      </p:sp>
      <p:pic>
        <p:nvPicPr>
          <p:cNvPr id="1741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341947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6851A9A1-A1F6-4C30-9040-0B002331BD91}" type="slidenum">
              <a:rPr lang="zh-TW" altLang="en-US" sz="1200" smtClean="0">
                <a:solidFill>
                  <a:srgbClr val="89898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6419" r="5334" b="6049"/>
          <a:stretch>
            <a:fillRect/>
          </a:stretch>
        </p:blipFill>
        <p:spPr bwMode="auto">
          <a:xfrm>
            <a:off x="-14288" y="3175"/>
            <a:ext cx="9202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7" descr="D:\院內長官交辦及相關行政事項\105年新進調查人員講座\GIF\6reweee89888888tt\livres-13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6430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07" y="980728"/>
            <a:ext cx="1358840" cy="1584176"/>
          </a:xfrm>
          <a:prstGeom prst="rect">
            <a:avLst/>
          </a:prstGeom>
        </p:spPr>
      </p:pic>
      <p:sp>
        <p:nvSpPr>
          <p:cNvPr id="18438" name="矩形 7"/>
          <p:cNvSpPr>
            <a:spLocks noChangeArrowheads="1"/>
          </p:cNvSpPr>
          <p:nvPr/>
        </p:nvSpPr>
        <p:spPr bwMode="auto">
          <a:xfrm>
            <a:off x="2844800" y="2636838"/>
            <a:ext cx="4319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just" eaLnBrk="1" hangingPunct="1">
              <a:buFontTx/>
              <a:buNone/>
            </a:pPr>
            <a:r>
              <a:rPr kumimoji="0" lang="zh-TW" altLang="en-US" sz="6000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背景與前言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字方塊 1"/>
          <p:cNvSpPr txBox="1">
            <a:spLocks noChangeArrowheads="1"/>
          </p:cNvSpPr>
          <p:nvPr/>
        </p:nvSpPr>
        <p:spPr bwMode="auto">
          <a:xfrm>
            <a:off x="406400" y="1503363"/>
            <a:ext cx="88582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sz="2000" dirty="0">
                <a:latin typeface="+mn-ea"/>
                <a:ea typeface="+mn-ea"/>
              </a:rPr>
              <a:t>歷史</a:t>
            </a:r>
            <a:endParaRPr lang="en-US" altLang="zh-TW" sz="2000" dirty="0"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+mn-ea"/>
                <a:ea typeface="+mn-ea"/>
              </a:rPr>
              <a:t>1809</a:t>
            </a:r>
            <a:r>
              <a:rPr lang="zh-TW" altLang="en-US" sz="2000" dirty="0">
                <a:latin typeface="+mn-ea"/>
                <a:ea typeface="+mn-ea"/>
              </a:rPr>
              <a:t>年前由瑞典統治</a:t>
            </a:r>
            <a:r>
              <a:rPr lang="en-US" altLang="zh-TW" sz="2000" dirty="0">
                <a:latin typeface="+mn-ea"/>
                <a:ea typeface="+mn-ea"/>
              </a:rPr>
              <a:t>4</a:t>
            </a:r>
            <a:r>
              <a:rPr lang="zh-TW" altLang="en-US" sz="2000" dirty="0">
                <a:latin typeface="+mn-ea"/>
                <a:ea typeface="+mn-ea"/>
              </a:rPr>
              <a:t>百多年</a:t>
            </a:r>
            <a:endParaRPr lang="en-US" altLang="zh-TW" sz="2000" dirty="0"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+mn-ea"/>
                <a:ea typeface="+mn-ea"/>
              </a:rPr>
              <a:t>1809</a:t>
            </a:r>
            <a:r>
              <a:rPr lang="zh-TW" altLang="en-US" sz="2000" dirty="0">
                <a:latin typeface="+mn-ea"/>
                <a:ea typeface="+mn-ea"/>
              </a:rPr>
              <a:t>年至</a:t>
            </a:r>
            <a:r>
              <a:rPr lang="en-US" altLang="zh-TW" sz="2000" dirty="0">
                <a:latin typeface="+mn-ea"/>
                <a:ea typeface="+mn-ea"/>
              </a:rPr>
              <a:t>1917</a:t>
            </a:r>
            <a:r>
              <a:rPr lang="zh-TW" altLang="en-US" sz="2000" dirty="0">
                <a:latin typeface="+mn-ea"/>
                <a:ea typeface="+mn-ea"/>
              </a:rPr>
              <a:t>年由俄羅斯統治</a:t>
            </a: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+mn-ea"/>
                <a:ea typeface="+mn-ea"/>
              </a:rPr>
              <a:t>1917</a:t>
            </a:r>
            <a:r>
              <a:rPr lang="zh-TW" altLang="en-US" sz="2000" dirty="0">
                <a:latin typeface="+mn-ea"/>
                <a:ea typeface="+mn-ea"/>
              </a:rPr>
              <a:t>年獨立建國 、</a:t>
            </a:r>
            <a:r>
              <a:rPr lang="en-US" altLang="zh-TW" sz="2000" dirty="0">
                <a:latin typeface="+mn-ea"/>
                <a:ea typeface="+mn-ea"/>
              </a:rPr>
              <a:t>1995</a:t>
            </a:r>
            <a:r>
              <a:rPr lang="zh-TW" altLang="en-US" sz="2000" dirty="0">
                <a:latin typeface="+mn-ea"/>
                <a:ea typeface="+mn-ea"/>
              </a:rPr>
              <a:t>年加入歐盟 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latin typeface="+mn-ea"/>
                <a:ea typeface="+mn-ea"/>
              </a:rPr>
              <a:t>官方語言：芬蘭語、瑞典語</a:t>
            </a: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雙官方文</a:t>
            </a: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多政黨、民主福利國家</a:t>
            </a:r>
            <a:r>
              <a:rPr lang="zh-TW" altLang="en-US" sz="2000" dirty="0">
                <a:latin typeface="+mn-ea"/>
                <a:ea typeface="+mn-ea"/>
              </a:rPr>
              <a:t>，總統每</a:t>
            </a:r>
            <a:r>
              <a:rPr lang="en-US" altLang="zh-TW" sz="2000" dirty="0">
                <a:latin typeface="+mn-ea"/>
                <a:ea typeface="+mn-ea"/>
              </a:rPr>
              <a:t>6</a:t>
            </a:r>
            <a:r>
              <a:rPr lang="zh-TW" altLang="en-US" sz="2000" dirty="0">
                <a:latin typeface="+mn-ea"/>
                <a:ea typeface="+mn-ea"/>
              </a:rPr>
              <a:t>年直選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latin typeface="+mn-ea"/>
                <a:ea typeface="+mn-ea"/>
              </a:rPr>
              <a:t>立法權－單一國會：</a:t>
            </a:r>
            <a:r>
              <a:rPr lang="en-US" altLang="zh-TW" sz="2000" dirty="0">
                <a:latin typeface="+mn-ea"/>
                <a:ea typeface="+mn-ea"/>
              </a:rPr>
              <a:t>200</a:t>
            </a:r>
            <a:r>
              <a:rPr lang="zh-TW" altLang="en-US" sz="2000" dirty="0">
                <a:latin typeface="+mn-ea"/>
                <a:ea typeface="+mn-ea"/>
              </a:rPr>
              <a:t>名國會議員，每</a:t>
            </a:r>
            <a:r>
              <a:rPr lang="en-US" altLang="zh-TW" sz="2000" dirty="0">
                <a:latin typeface="+mn-ea"/>
                <a:ea typeface="+mn-ea"/>
              </a:rPr>
              <a:t>4</a:t>
            </a:r>
            <a:r>
              <a:rPr lang="zh-TW" altLang="en-US" sz="2000" dirty="0">
                <a:latin typeface="+mn-ea"/>
                <a:ea typeface="+mn-ea"/>
              </a:rPr>
              <a:t>年改選 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latin typeface="+mn-ea"/>
                <a:ea typeface="+mn-ea"/>
              </a:rPr>
              <a:t>行政權－</a:t>
            </a:r>
            <a:r>
              <a:rPr lang="zh-TW" altLang="zh-TW" sz="2000" dirty="0">
                <a:solidFill>
                  <a:srgbClr val="FF0000"/>
                </a:solidFill>
                <a:latin typeface="+mn-ea"/>
                <a:ea typeface="+mn-ea"/>
              </a:rPr>
              <a:t>中央，州和地方政府三級</a:t>
            </a:r>
            <a:endParaRPr lang="en-US" altLang="zh-TW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zh-TW" altLang="zh-TW" sz="2000" dirty="0">
                <a:latin typeface="+mn-ea"/>
                <a:ea typeface="+mn-ea"/>
              </a:rPr>
              <a:t>中央</a:t>
            </a:r>
            <a:r>
              <a:rPr lang="zh-TW" altLang="en-US" sz="2000" dirty="0">
                <a:latin typeface="+mn-ea"/>
                <a:ea typeface="+mn-ea"/>
              </a:rPr>
              <a:t>－總理內閣、中央機關</a:t>
            </a:r>
            <a:r>
              <a:rPr lang="en-US" altLang="zh-TW" sz="2000" dirty="0">
                <a:latin typeface="+mn-ea"/>
                <a:ea typeface="+mn-ea"/>
              </a:rPr>
              <a:t>12</a:t>
            </a:r>
            <a:r>
              <a:rPr lang="zh-TW" altLang="en-US" sz="2000" dirty="0">
                <a:latin typeface="+mn-ea"/>
                <a:ea typeface="+mn-ea"/>
              </a:rPr>
              <a:t>部會</a:t>
            </a:r>
            <a:endParaRPr lang="en-US" altLang="zh-TW" sz="2000" dirty="0">
              <a:latin typeface="+mn-ea"/>
              <a:ea typeface="+mn-ea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r>
              <a:rPr lang="zh-TW" altLang="zh-TW" sz="2000" dirty="0">
                <a:latin typeface="+mn-ea"/>
                <a:ea typeface="+mn-ea"/>
              </a:rPr>
              <a:t>州級有</a:t>
            </a:r>
            <a:r>
              <a:rPr lang="en-US" altLang="zh-TW" sz="2000" dirty="0">
                <a:latin typeface="+mn-ea"/>
                <a:ea typeface="+mn-ea"/>
              </a:rPr>
              <a:t>19</a:t>
            </a:r>
            <a:r>
              <a:rPr lang="zh-TW" altLang="zh-TW" sz="2000" dirty="0">
                <a:latin typeface="+mn-ea"/>
                <a:ea typeface="+mn-ea"/>
              </a:rPr>
              <a:t>區議會，地方共</a:t>
            </a:r>
            <a:r>
              <a:rPr lang="en-US" altLang="zh-TW" sz="2000" dirty="0">
                <a:latin typeface="+mn-ea"/>
                <a:ea typeface="+mn-ea"/>
              </a:rPr>
              <a:t>313</a:t>
            </a:r>
            <a:r>
              <a:rPr lang="zh-TW" altLang="zh-TW" sz="2000" dirty="0">
                <a:latin typeface="+mn-ea"/>
                <a:ea typeface="+mn-ea"/>
              </a:rPr>
              <a:t>地方政府</a:t>
            </a:r>
            <a:endParaRPr lang="zh-TW" altLang="en-US" sz="2000" dirty="0">
              <a:latin typeface="+mn-ea"/>
              <a:ea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面積</a:t>
            </a:r>
            <a:r>
              <a:rPr lang="zh-TW" altLang="en-US" sz="2000" dirty="0">
                <a:latin typeface="+mn-ea"/>
                <a:ea typeface="+mn-ea"/>
              </a:rPr>
              <a:t>約</a:t>
            </a:r>
            <a:r>
              <a:rPr lang="en-US" altLang="zh-TW" sz="2000" dirty="0">
                <a:latin typeface="+mn-ea"/>
                <a:ea typeface="+mn-ea"/>
              </a:rPr>
              <a:t>33.8</a:t>
            </a:r>
            <a:r>
              <a:rPr lang="zh-TW" altLang="en-US" sz="2000" dirty="0">
                <a:latin typeface="+mn-ea"/>
                <a:ea typeface="+mn-ea"/>
              </a:rPr>
              <a:t>萬平方公里，森林覆蓋率超過</a:t>
            </a:r>
            <a:r>
              <a:rPr lang="en-US" altLang="zh-TW" sz="2000" dirty="0">
                <a:latin typeface="+mn-ea"/>
                <a:ea typeface="+mn-ea"/>
              </a:rPr>
              <a:t>2/3</a:t>
            </a:r>
            <a:endParaRPr lang="zh-TW" altLang="en-US" sz="2000" dirty="0">
              <a:latin typeface="+mn-ea"/>
              <a:ea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人口</a:t>
            </a:r>
            <a:r>
              <a:rPr lang="zh-TW" altLang="en-US" sz="2000" dirty="0">
                <a:latin typeface="+mn-ea"/>
                <a:ea typeface="+mn-ea"/>
              </a:rPr>
              <a:t>約</a:t>
            </a:r>
            <a:r>
              <a:rPr lang="en-US" altLang="zh-TW" sz="2000" dirty="0">
                <a:latin typeface="+mn-ea"/>
                <a:ea typeface="+mn-ea"/>
              </a:rPr>
              <a:t>546</a:t>
            </a:r>
            <a:r>
              <a:rPr lang="zh-TW" altLang="en-US" sz="2000" dirty="0">
                <a:latin typeface="+mn-ea"/>
                <a:ea typeface="+mn-ea"/>
              </a:rPr>
              <a:t>萬、生育率</a:t>
            </a:r>
            <a:r>
              <a:rPr lang="en-US" altLang="zh-TW" sz="2000" dirty="0">
                <a:latin typeface="+mn-ea"/>
                <a:ea typeface="+mn-ea"/>
              </a:rPr>
              <a:t>1.65(2015)</a:t>
            </a:r>
            <a:r>
              <a:rPr lang="zh-TW" altLang="en-US" sz="2000" dirty="0">
                <a:latin typeface="+mn-ea"/>
                <a:ea typeface="+mn-ea"/>
              </a:rPr>
              <a:t>，</a:t>
            </a:r>
            <a:r>
              <a:rPr lang="en-US" altLang="zh-TW" sz="2000" dirty="0">
                <a:latin typeface="+mn-ea"/>
                <a:ea typeface="+mn-ea"/>
              </a:rPr>
              <a:t>65</a:t>
            </a:r>
            <a:r>
              <a:rPr lang="zh-TW" altLang="en-US" sz="2000" dirty="0">
                <a:latin typeface="+mn-ea"/>
                <a:ea typeface="+mn-ea"/>
              </a:rPr>
              <a:t>歲以上約</a:t>
            </a:r>
            <a:r>
              <a:rPr lang="en-US" altLang="zh-TW" sz="2000" dirty="0">
                <a:latin typeface="+mn-ea"/>
                <a:ea typeface="+mn-ea"/>
              </a:rPr>
              <a:t>1.1</a:t>
            </a:r>
            <a:r>
              <a:rPr lang="zh-TW" altLang="en-US" sz="2000" dirty="0">
                <a:latin typeface="+mn-ea"/>
                <a:ea typeface="+mn-ea"/>
              </a:rPr>
              <a:t>百萬、</a:t>
            </a:r>
            <a:r>
              <a:rPr lang="en-US" altLang="zh-TW" sz="2000" dirty="0">
                <a:latin typeface="+mn-ea"/>
                <a:ea typeface="+mn-ea"/>
              </a:rPr>
              <a:t>15</a:t>
            </a:r>
            <a:r>
              <a:rPr lang="zh-TW" altLang="en-US" sz="2000" dirty="0">
                <a:latin typeface="+mn-ea"/>
                <a:ea typeface="+mn-ea"/>
              </a:rPr>
              <a:t>歲以下</a:t>
            </a:r>
            <a:r>
              <a:rPr lang="en-US" altLang="zh-TW" sz="2000" dirty="0">
                <a:latin typeface="+mn-ea"/>
                <a:ea typeface="+mn-ea"/>
              </a:rPr>
              <a:t>16%</a:t>
            </a:r>
            <a:r>
              <a:rPr lang="zh-TW" altLang="en-US" sz="2000" dirty="0">
                <a:latin typeface="+mn-ea"/>
                <a:ea typeface="+mn-ea"/>
              </a:rPr>
              <a:t>。 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高教育</a:t>
            </a:r>
            <a:r>
              <a:rPr kumimoji="0"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水準</a:t>
            </a:r>
            <a:endParaRPr kumimoji="0" lang="en-US" altLang="zh-TW" sz="2000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zh-TW" sz="2000" dirty="0">
                <a:solidFill>
                  <a:srgbClr val="FF0000"/>
                </a:solidFill>
                <a:latin typeface="+mn-ea"/>
                <a:ea typeface="+mn-ea"/>
              </a:rPr>
              <a:t>公務人員制度</a:t>
            </a:r>
            <a:r>
              <a:rPr lang="zh-TW" altLang="zh-TW" sz="2000" dirty="0">
                <a:latin typeface="+mn-ea"/>
                <a:ea typeface="+mn-ea"/>
              </a:rPr>
              <a:t>：</a:t>
            </a:r>
            <a:r>
              <a:rPr lang="zh-TW" altLang="zh-TW" sz="2000" dirty="0">
                <a:solidFill>
                  <a:srgbClr val="FF0000"/>
                </a:solidFill>
                <a:latin typeface="+mn-ea"/>
                <a:ea typeface="+mn-ea"/>
              </a:rPr>
              <a:t>國防及外交有職業制，其他公開招募並有任期</a:t>
            </a:r>
            <a:r>
              <a:rPr lang="en-US" altLang="zh-TW" sz="2000" dirty="0">
                <a:latin typeface="+mn-ea"/>
                <a:ea typeface="+mn-ea"/>
              </a:rPr>
              <a:t>(</a:t>
            </a:r>
            <a:r>
              <a:rPr lang="zh-TW" altLang="zh-TW" sz="2000" dirty="0">
                <a:latin typeface="+mn-ea"/>
                <a:ea typeface="+mn-ea"/>
              </a:rPr>
              <a:t>可延任</a:t>
            </a:r>
            <a:r>
              <a:rPr lang="en-US" altLang="zh-TW" sz="2000" dirty="0">
                <a:latin typeface="+mn-ea"/>
                <a:ea typeface="+mn-ea"/>
              </a:rPr>
              <a:t>)</a:t>
            </a:r>
            <a:r>
              <a:rPr lang="zh-TW" altLang="zh-TW" sz="2000" dirty="0">
                <a:latin typeface="Calibri" pitchFamily="34" charset="0"/>
                <a:ea typeface="新細明體" pitchFamily="18" charset="-120"/>
              </a:rPr>
              <a:t>。</a:t>
            </a:r>
            <a:endParaRPr lang="zh-TW" altLang="en-US" sz="2000" dirty="0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16" y="1494989"/>
            <a:ext cx="2846388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標題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47700"/>
          </a:xfrm>
        </p:spPr>
        <p:txBody>
          <a:bodyPr/>
          <a:lstStyle/>
          <a:p>
            <a:r>
              <a:rPr lang="en-US" altLang="zh-TW"/>
              <a:t>Finland, a land of solutions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47700"/>
          </a:xfrm>
        </p:spPr>
        <p:txBody>
          <a:bodyPr/>
          <a:lstStyle/>
          <a:p>
            <a:r>
              <a:rPr lang="en-US" altLang="zh-TW"/>
              <a:t>Finland, a land of solutions</a:t>
            </a:r>
            <a:endParaRPr lang="zh-TW" alt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133600"/>
            <a:ext cx="662463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標題 2"/>
          <p:cNvSpPr txBox="1">
            <a:spLocks/>
          </p:cNvSpPr>
          <p:nvPr/>
        </p:nvSpPr>
        <p:spPr bwMode="auto">
          <a:xfrm>
            <a:off x="468313" y="134143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zh-TW" sz="2800">
                <a:solidFill>
                  <a:srgbClr val="FF0000"/>
                </a:solidFill>
              </a:rPr>
              <a:t>新政府提出願景：芬蘭</a:t>
            </a:r>
            <a:r>
              <a:rPr lang="en-US" altLang="zh-TW" sz="2800">
                <a:solidFill>
                  <a:srgbClr val="FF0000"/>
                </a:solidFill>
              </a:rPr>
              <a:t>2025</a:t>
            </a:r>
            <a:endParaRPr lang="zh-TW" altLang="en-US" sz="2800">
              <a:solidFill>
                <a:srgbClr val="FF0000"/>
              </a:solidFill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6419" r="5334" b="6049"/>
          <a:stretch>
            <a:fillRect/>
          </a:stretch>
        </p:blipFill>
        <p:spPr bwMode="auto">
          <a:xfrm>
            <a:off x="-36513" y="-26988"/>
            <a:ext cx="920273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D:\院內長官交辦及相關行政事項\105年新進調查人員講座\GIF\6reweee89888888tt\livres-13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94188"/>
            <a:ext cx="15160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2341563" y="2665413"/>
            <a:ext cx="4776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6000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芬蘭學習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8" y="908720"/>
            <a:ext cx="161202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47700"/>
          </a:xfrm>
        </p:spPr>
        <p:txBody>
          <a:bodyPr/>
          <a:lstStyle/>
          <a:p>
            <a:r>
              <a:rPr lang="zh-TW" altLang="en-US"/>
              <a:t>芬蘭失業率與鄰近國家比較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92288"/>
            <a:ext cx="6956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字方塊 11"/>
          <p:cNvSpPr txBox="1">
            <a:spLocks noChangeArrowheads="1"/>
          </p:cNvSpPr>
          <p:nvPr/>
        </p:nvSpPr>
        <p:spPr bwMode="auto">
          <a:xfrm>
            <a:off x="2644775" y="6256338"/>
            <a:ext cx="3262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芬蘭與鄰近國家失業率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1631950" y="3575050"/>
            <a:ext cx="5508625" cy="966788"/>
          </a:xfrm>
          <a:custGeom>
            <a:avLst/>
            <a:gdLst>
              <a:gd name="connsiteX0" fmla="*/ 0 w 5508468"/>
              <a:gd name="connsiteY0" fmla="*/ 411261 h 966901"/>
              <a:gd name="connsiteX1" fmla="*/ 52501 w 5508468"/>
              <a:gd name="connsiteY1" fmla="*/ 415636 h 966901"/>
              <a:gd name="connsiteX2" fmla="*/ 65626 w 5508468"/>
              <a:gd name="connsiteY2" fmla="*/ 420011 h 966901"/>
              <a:gd name="connsiteX3" fmla="*/ 96252 w 5508468"/>
              <a:gd name="connsiteY3" fmla="*/ 459387 h 966901"/>
              <a:gd name="connsiteX4" fmla="*/ 113753 w 5508468"/>
              <a:gd name="connsiteY4" fmla="*/ 481263 h 966901"/>
              <a:gd name="connsiteX5" fmla="*/ 157504 w 5508468"/>
              <a:gd name="connsiteY5" fmla="*/ 485638 h 966901"/>
              <a:gd name="connsiteX6" fmla="*/ 196880 w 5508468"/>
              <a:gd name="connsiteY6" fmla="*/ 507514 h 966901"/>
              <a:gd name="connsiteX7" fmla="*/ 271257 w 5508468"/>
              <a:gd name="connsiteY7" fmla="*/ 503138 h 966901"/>
              <a:gd name="connsiteX8" fmla="*/ 380635 w 5508468"/>
              <a:gd name="connsiteY8" fmla="*/ 520639 h 966901"/>
              <a:gd name="connsiteX9" fmla="*/ 406886 w 5508468"/>
              <a:gd name="connsiteY9" fmla="*/ 538139 h 966901"/>
              <a:gd name="connsiteX10" fmla="*/ 411261 w 5508468"/>
              <a:gd name="connsiteY10" fmla="*/ 551265 h 966901"/>
              <a:gd name="connsiteX11" fmla="*/ 424386 w 5508468"/>
              <a:gd name="connsiteY11" fmla="*/ 577516 h 966901"/>
              <a:gd name="connsiteX12" fmla="*/ 437512 w 5508468"/>
              <a:gd name="connsiteY12" fmla="*/ 625642 h 966901"/>
              <a:gd name="connsiteX13" fmla="*/ 446262 w 5508468"/>
              <a:gd name="connsiteY13" fmla="*/ 647517 h 966901"/>
              <a:gd name="connsiteX14" fmla="*/ 472513 w 5508468"/>
              <a:gd name="connsiteY14" fmla="*/ 665018 h 966901"/>
              <a:gd name="connsiteX15" fmla="*/ 533764 w 5508468"/>
              <a:gd name="connsiteY15" fmla="*/ 660643 h 966901"/>
              <a:gd name="connsiteX16" fmla="*/ 555640 w 5508468"/>
              <a:gd name="connsiteY16" fmla="*/ 656268 h 966901"/>
              <a:gd name="connsiteX17" fmla="*/ 568765 w 5508468"/>
              <a:gd name="connsiteY17" fmla="*/ 665018 h 966901"/>
              <a:gd name="connsiteX18" fmla="*/ 586266 w 5508468"/>
              <a:gd name="connsiteY18" fmla="*/ 691269 h 966901"/>
              <a:gd name="connsiteX19" fmla="*/ 590641 w 5508468"/>
              <a:gd name="connsiteY19" fmla="*/ 704394 h 966901"/>
              <a:gd name="connsiteX20" fmla="*/ 603766 w 5508468"/>
              <a:gd name="connsiteY20" fmla="*/ 713144 h 966901"/>
              <a:gd name="connsiteX21" fmla="*/ 616891 w 5508468"/>
              <a:gd name="connsiteY21" fmla="*/ 756895 h 966901"/>
              <a:gd name="connsiteX22" fmla="*/ 625642 w 5508468"/>
              <a:gd name="connsiteY22" fmla="*/ 765646 h 966901"/>
              <a:gd name="connsiteX23" fmla="*/ 638767 w 5508468"/>
              <a:gd name="connsiteY23" fmla="*/ 791896 h 966901"/>
              <a:gd name="connsiteX24" fmla="*/ 656268 w 5508468"/>
              <a:gd name="connsiteY24" fmla="*/ 826897 h 966901"/>
              <a:gd name="connsiteX25" fmla="*/ 678143 w 5508468"/>
              <a:gd name="connsiteY25" fmla="*/ 822522 h 966901"/>
              <a:gd name="connsiteX26" fmla="*/ 717519 w 5508468"/>
              <a:gd name="connsiteY26" fmla="*/ 813772 h 966901"/>
              <a:gd name="connsiteX27" fmla="*/ 774396 w 5508468"/>
              <a:gd name="connsiteY27" fmla="*/ 809397 h 966901"/>
              <a:gd name="connsiteX28" fmla="*/ 787521 w 5508468"/>
              <a:gd name="connsiteY28" fmla="*/ 796271 h 966901"/>
              <a:gd name="connsiteX29" fmla="*/ 822522 w 5508468"/>
              <a:gd name="connsiteY29" fmla="*/ 783146 h 966901"/>
              <a:gd name="connsiteX30" fmla="*/ 840023 w 5508468"/>
              <a:gd name="connsiteY30" fmla="*/ 774396 h 966901"/>
              <a:gd name="connsiteX31" fmla="*/ 866273 w 5508468"/>
              <a:gd name="connsiteY31" fmla="*/ 765646 h 966901"/>
              <a:gd name="connsiteX32" fmla="*/ 888149 w 5508468"/>
              <a:gd name="connsiteY32" fmla="*/ 748145 h 966901"/>
              <a:gd name="connsiteX33" fmla="*/ 896899 w 5508468"/>
              <a:gd name="connsiteY33" fmla="*/ 761271 h 966901"/>
              <a:gd name="connsiteX34" fmla="*/ 923150 w 5508468"/>
              <a:gd name="connsiteY34" fmla="*/ 778771 h 966901"/>
              <a:gd name="connsiteX35" fmla="*/ 940650 w 5508468"/>
              <a:gd name="connsiteY35" fmla="*/ 800647 h 966901"/>
              <a:gd name="connsiteX36" fmla="*/ 953776 w 5508468"/>
              <a:gd name="connsiteY36" fmla="*/ 805022 h 966901"/>
              <a:gd name="connsiteX37" fmla="*/ 966901 w 5508468"/>
              <a:gd name="connsiteY37" fmla="*/ 813772 h 966901"/>
              <a:gd name="connsiteX38" fmla="*/ 980026 w 5508468"/>
              <a:gd name="connsiteY38" fmla="*/ 818147 h 966901"/>
              <a:gd name="connsiteX39" fmla="*/ 984402 w 5508468"/>
              <a:gd name="connsiteY39" fmla="*/ 831272 h 966901"/>
              <a:gd name="connsiteX40" fmla="*/ 993152 w 5508468"/>
              <a:gd name="connsiteY40" fmla="*/ 840023 h 966901"/>
              <a:gd name="connsiteX41" fmla="*/ 1019402 w 5508468"/>
              <a:gd name="connsiteY41" fmla="*/ 879399 h 966901"/>
              <a:gd name="connsiteX42" fmla="*/ 1028153 w 5508468"/>
              <a:gd name="connsiteY42" fmla="*/ 888149 h 966901"/>
              <a:gd name="connsiteX43" fmla="*/ 1050028 w 5508468"/>
              <a:gd name="connsiteY43" fmla="*/ 892524 h 966901"/>
              <a:gd name="connsiteX44" fmla="*/ 1093780 w 5508468"/>
              <a:gd name="connsiteY44" fmla="*/ 901274 h 966901"/>
              <a:gd name="connsiteX45" fmla="*/ 1102530 w 5508468"/>
              <a:gd name="connsiteY45" fmla="*/ 910025 h 966901"/>
              <a:gd name="connsiteX46" fmla="*/ 1120030 w 5508468"/>
              <a:gd name="connsiteY46" fmla="*/ 918775 h 966901"/>
              <a:gd name="connsiteX47" fmla="*/ 1128780 w 5508468"/>
              <a:gd name="connsiteY47" fmla="*/ 931900 h 966901"/>
              <a:gd name="connsiteX48" fmla="*/ 1159406 w 5508468"/>
              <a:gd name="connsiteY48" fmla="*/ 958151 h 966901"/>
              <a:gd name="connsiteX49" fmla="*/ 1207533 w 5508468"/>
              <a:gd name="connsiteY49" fmla="*/ 966901 h 966901"/>
              <a:gd name="connsiteX50" fmla="*/ 1225033 w 5508468"/>
              <a:gd name="connsiteY50" fmla="*/ 962526 h 966901"/>
              <a:gd name="connsiteX51" fmla="*/ 1277535 w 5508468"/>
              <a:gd name="connsiteY51" fmla="*/ 958151 h 966901"/>
              <a:gd name="connsiteX52" fmla="*/ 1290660 w 5508468"/>
              <a:gd name="connsiteY52" fmla="*/ 949401 h 966901"/>
              <a:gd name="connsiteX53" fmla="*/ 1303785 w 5508468"/>
              <a:gd name="connsiteY53" fmla="*/ 945026 h 966901"/>
              <a:gd name="connsiteX54" fmla="*/ 1312536 w 5508468"/>
              <a:gd name="connsiteY54" fmla="*/ 936275 h 966901"/>
              <a:gd name="connsiteX55" fmla="*/ 1338786 w 5508468"/>
              <a:gd name="connsiteY55" fmla="*/ 918775 h 966901"/>
              <a:gd name="connsiteX56" fmla="*/ 1382537 w 5508468"/>
              <a:gd name="connsiteY56" fmla="*/ 892524 h 966901"/>
              <a:gd name="connsiteX57" fmla="*/ 1456914 w 5508468"/>
              <a:gd name="connsiteY57" fmla="*/ 888149 h 966901"/>
              <a:gd name="connsiteX58" fmla="*/ 1470040 w 5508468"/>
              <a:gd name="connsiteY58" fmla="*/ 883774 h 966901"/>
              <a:gd name="connsiteX59" fmla="*/ 1500666 w 5508468"/>
              <a:gd name="connsiteY59" fmla="*/ 861898 h 966901"/>
              <a:gd name="connsiteX60" fmla="*/ 1518166 w 5508468"/>
              <a:gd name="connsiteY60" fmla="*/ 857523 h 966901"/>
              <a:gd name="connsiteX61" fmla="*/ 1535667 w 5508468"/>
              <a:gd name="connsiteY61" fmla="*/ 848773 h 966901"/>
              <a:gd name="connsiteX62" fmla="*/ 1570668 w 5508468"/>
              <a:gd name="connsiteY62" fmla="*/ 835648 h 966901"/>
              <a:gd name="connsiteX63" fmla="*/ 1583793 w 5508468"/>
              <a:gd name="connsiteY63" fmla="*/ 809397 h 966901"/>
              <a:gd name="connsiteX64" fmla="*/ 1596918 w 5508468"/>
              <a:gd name="connsiteY64" fmla="*/ 805022 h 966901"/>
              <a:gd name="connsiteX65" fmla="*/ 1605669 w 5508468"/>
              <a:gd name="connsiteY65" fmla="*/ 796271 h 966901"/>
              <a:gd name="connsiteX66" fmla="*/ 1614419 w 5508468"/>
              <a:gd name="connsiteY66" fmla="*/ 770021 h 966901"/>
              <a:gd name="connsiteX67" fmla="*/ 1636294 w 5508468"/>
              <a:gd name="connsiteY67" fmla="*/ 743770 h 966901"/>
              <a:gd name="connsiteX68" fmla="*/ 1645045 w 5508468"/>
              <a:gd name="connsiteY68" fmla="*/ 713144 h 966901"/>
              <a:gd name="connsiteX69" fmla="*/ 1649420 w 5508468"/>
              <a:gd name="connsiteY69" fmla="*/ 695644 h 966901"/>
              <a:gd name="connsiteX70" fmla="*/ 1658170 w 5508468"/>
              <a:gd name="connsiteY70" fmla="*/ 682518 h 966901"/>
              <a:gd name="connsiteX71" fmla="*/ 1666920 w 5508468"/>
              <a:gd name="connsiteY71" fmla="*/ 665018 h 966901"/>
              <a:gd name="connsiteX72" fmla="*/ 1671295 w 5508468"/>
              <a:gd name="connsiteY72" fmla="*/ 621267 h 966901"/>
              <a:gd name="connsiteX73" fmla="*/ 1680046 w 5508468"/>
              <a:gd name="connsiteY73" fmla="*/ 612516 h 966901"/>
              <a:gd name="connsiteX74" fmla="*/ 1684421 w 5508468"/>
              <a:gd name="connsiteY74" fmla="*/ 516264 h 966901"/>
              <a:gd name="connsiteX75" fmla="*/ 1688796 w 5508468"/>
              <a:gd name="connsiteY75" fmla="*/ 503138 h 966901"/>
              <a:gd name="connsiteX76" fmla="*/ 1706296 w 5508468"/>
              <a:gd name="connsiteY76" fmla="*/ 472513 h 966901"/>
              <a:gd name="connsiteX77" fmla="*/ 1715047 w 5508468"/>
              <a:gd name="connsiteY77" fmla="*/ 463762 h 966901"/>
              <a:gd name="connsiteX78" fmla="*/ 1736922 w 5508468"/>
              <a:gd name="connsiteY78" fmla="*/ 411261 h 966901"/>
              <a:gd name="connsiteX79" fmla="*/ 1745672 w 5508468"/>
              <a:gd name="connsiteY79" fmla="*/ 385010 h 966901"/>
              <a:gd name="connsiteX80" fmla="*/ 1750047 w 5508468"/>
              <a:gd name="connsiteY80" fmla="*/ 371885 h 966901"/>
              <a:gd name="connsiteX81" fmla="*/ 1758798 w 5508468"/>
              <a:gd name="connsiteY81" fmla="*/ 336884 h 966901"/>
              <a:gd name="connsiteX82" fmla="*/ 1776298 w 5508468"/>
              <a:gd name="connsiteY82" fmla="*/ 315008 h 966901"/>
              <a:gd name="connsiteX83" fmla="*/ 1806924 w 5508468"/>
              <a:gd name="connsiteY83" fmla="*/ 280007 h 966901"/>
              <a:gd name="connsiteX84" fmla="*/ 1820049 w 5508468"/>
              <a:gd name="connsiteY84" fmla="*/ 266882 h 966901"/>
              <a:gd name="connsiteX85" fmla="*/ 1828800 w 5508468"/>
              <a:gd name="connsiteY85" fmla="*/ 253757 h 966901"/>
              <a:gd name="connsiteX86" fmla="*/ 1841925 w 5508468"/>
              <a:gd name="connsiteY86" fmla="*/ 249382 h 966901"/>
              <a:gd name="connsiteX87" fmla="*/ 1868176 w 5508468"/>
              <a:gd name="connsiteY87" fmla="*/ 253757 h 966901"/>
              <a:gd name="connsiteX88" fmla="*/ 1890051 w 5508468"/>
              <a:gd name="connsiteY88" fmla="*/ 262507 h 966901"/>
              <a:gd name="connsiteX89" fmla="*/ 1920677 w 5508468"/>
              <a:gd name="connsiteY89" fmla="*/ 266882 h 966901"/>
              <a:gd name="connsiteX90" fmla="*/ 1964428 w 5508468"/>
              <a:gd name="connsiteY90" fmla="*/ 262507 h 966901"/>
              <a:gd name="connsiteX91" fmla="*/ 1968803 w 5508468"/>
              <a:gd name="connsiteY91" fmla="*/ 249382 h 966901"/>
              <a:gd name="connsiteX92" fmla="*/ 1981929 w 5508468"/>
              <a:gd name="connsiteY92" fmla="*/ 236256 h 966901"/>
              <a:gd name="connsiteX93" fmla="*/ 2021305 w 5508468"/>
              <a:gd name="connsiteY93" fmla="*/ 214381 h 966901"/>
              <a:gd name="connsiteX94" fmla="*/ 2043180 w 5508468"/>
              <a:gd name="connsiteY94" fmla="*/ 196880 h 966901"/>
              <a:gd name="connsiteX95" fmla="*/ 2056306 w 5508468"/>
              <a:gd name="connsiteY95" fmla="*/ 192505 h 966901"/>
              <a:gd name="connsiteX96" fmla="*/ 2073806 w 5508468"/>
              <a:gd name="connsiteY96" fmla="*/ 166254 h 966901"/>
              <a:gd name="connsiteX97" fmla="*/ 2095682 w 5508468"/>
              <a:gd name="connsiteY97" fmla="*/ 148754 h 966901"/>
              <a:gd name="connsiteX98" fmla="*/ 2143808 w 5508468"/>
              <a:gd name="connsiteY98" fmla="*/ 157504 h 966901"/>
              <a:gd name="connsiteX99" fmla="*/ 2165684 w 5508468"/>
              <a:gd name="connsiteY99" fmla="*/ 183755 h 966901"/>
              <a:gd name="connsiteX100" fmla="*/ 2178809 w 5508468"/>
              <a:gd name="connsiteY100" fmla="*/ 192505 h 966901"/>
              <a:gd name="connsiteX101" fmla="*/ 2183184 w 5508468"/>
              <a:gd name="connsiteY101" fmla="*/ 210005 h 966901"/>
              <a:gd name="connsiteX102" fmla="*/ 2191935 w 5508468"/>
              <a:gd name="connsiteY102" fmla="*/ 218756 h 966901"/>
              <a:gd name="connsiteX103" fmla="*/ 2222560 w 5508468"/>
              <a:gd name="connsiteY103" fmla="*/ 253757 h 966901"/>
              <a:gd name="connsiteX104" fmla="*/ 2240061 w 5508468"/>
              <a:gd name="connsiteY104" fmla="*/ 266882 h 966901"/>
              <a:gd name="connsiteX105" fmla="*/ 2288187 w 5508468"/>
              <a:gd name="connsiteY105" fmla="*/ 271257 h 966901"/>
              <a:gd name="connsiteX106" fmla="*/ 2314438 w 5508468"/>
              <a:gd name="connsiteY106" fmla="*/ 275632 h 966901"/>
              <a:gd name="connsiteX107" fmla="*/ 2349439 w 5508468"/>
              <a:gd name="connsiteY107" fmla="*/ 293133 h 966901"/>
              <a:gd name="connsiteX108" fmla="*/ 2362564 w 5508468"/>
              <a:gd name="connsiteY108" fmla="*/ 297508 h 966901"/>
              <a:gd name="connsiteX109" fmla="*/ 2393190 w 5508468"/>
              <a:gd name="connsiteY109" fmla="*/ 323759 h 966901"/>
              <a:gd name="connsiteX110" fmla="*/ 2419441 w 5508468"/>
              <a:gd name="connsiteY110" fmla="*/ 341259 h 966901"/>
              <a:gd name="connsiteX111" fmla="*/ 2432566 w 5508468"/>
              <a:gd name="connsiteY111" fmla="*/ 350009 h 966901"/>
              <a:gd name="connsiteX112" fmla="*/ 2493818 w 5508468"/>
              <a:gd name="connsiteY112" fmla="*/ 367510 h 966901"/>
              <a:gd name="connsiteX113" fmla="*/ 2502568 w 5508468"/>
              <a:gd name="connsiteY113" fmla="*/ 380635 h 966901"/>
              <a:gd name="connsiteX114" fmla="*/ 2533194 w 5508468"/>
              <a:gd name="connsiteY114" fmla="*/ 411261 h 966901"/>
              <a:gd name="connsiteX115" fmla="*/ 2541944 w 5508468"/>
              <a:gd name="connsiteY115" fmla="*/ 424386 h 966901"/>
              <a:gd name="connsiteX116" fmla="*/ 2546319 w 5508468"/>
              <a:gd name="connsiteY116" fmla="*/ 437512 h 966901"/>
              <a:gd name="connsiteX117" fmla="*/ 2559445 w 5508468"/>
              <a:gd name="connsiteY117" fmla="*/ 441887 h 966901"/>
              <a:gd name="connsiteX118" fmla="*/ 2616321 w 5508468"/>
              <a:gd name="connsiteY118" fmla="*/ 433137 h 966901"/>
              <a:gd name="connsiteX119" fmla="*/ 2660072 w 5508468"/>
              <a:gd name="connsiteY119" fmla="*/ 420011 h 966901"/>
              <a:gd name="connsiteX120" fmla="*/ 2681948 w 5508468"/>
              <a:gd name="connsiteY120" fmla="*/ 411261 h 966901"/>
              <a:gd name="connsiteX121" fmla="*/ 2708199 w 5508468"/>
              <a:gd name="connsiteY121" fmla="*/ 402511 h 966901"/>
              <a:gd name="connsiteX122" fmla="*/ 2747575 w 5508468"/>
              <a:gd name="connsiteY122" fmla="*/ 406886 h 966901"/>
              <a:gd name="connsiteX123" fmla="*/ 2778201 w 5508468"/>
              <a:gd name="connsiteY123" fmla="*/ 433137 h 966901"/>
              <a:gd name="connsiteX124" fmla="*/ 2786951 w 5508468"/>
              <a:gd name="connsiteY124" fmla="*/ 446262 h 966901"/>
              <a:gd name="connsiteX125" fmla="*/ 2804451 w 5508468"/>
              <a:gd name="connsiteY125" fmla="*/ 455012 h 966901"/>
              <a:gd name="connsiteX126" fmla="*/ 2821952 w 5508468"/>
              <a:gd name="connsiteY126" fmla="*/ 472513 h 966901"/>
              <a:gd name="connsiteX127" fmla="*/ 2835077 w 5508468"/>
              <a:gd name="connsiteY127" fmla="*/ 481263 h 966901"/>
              <a:gd name="connsiteX128" fmla="*/ 2874453 w 5508468"/>
              <a:gd name="connsiteY128" fmla="*/ 476888 h 966901"/>
              <a:gd name="connsiteX129" fmla="*/ 2905079 w 5508468"/>
              <a:gd name="connsiteY129" fmla="*/ 468138 h 966901"/>
              <a:gd name="connsiteX130" fmla="*/ 2957580 w 5508468"/>
              <a:gd name="connsiteY130" fmla="*/ 472513 h 966901"/>
              <a:gd name="connsiteX131" fmla="*/ 2979456 w 5508468"/>
              <a:gd name="connsiteY131" fmla="*/ 476888 h 966901"/>
              <a:gd name="connsiteX132" fmla="*/ 3005707 w 5508468"/>
              <a:gd name="connsiteY132" fmla="*/ 494388 h 966901"/>
              <a:gd name="connsiteX133" fmla="*/ 3036333 w 5508468"/>
              <a:gd name="connsiteY133" fmla="*/ 525014 h 966901"/>
              <a:gd name="connsiteX134" fmla="*/ 3062583 w 5508468"/>
              <a:gd name="connsiteY134" fmla="*/ 542515 h 966901"/>
              <a:gd name="connsiteX135" fmla="*/ 3071334 w 5508468"/>
              <a:gd name="connsiteY135" fmla="*/ 551265 h 966901"/>
              <a:gd name="connsiteX136" fmla="*/ 3088834 w 5508468"/>
              <a:gd name="connsiteY136" fmla="*/ 560015 h 966901"/>
              <a:gd name="connsiteX137" fmla="*/ 3101959 w 5508468"/>
              <a:gd name="connsiteY137" fmla="*/ 568765 h 966901"/>
              <a:gd name="connsiteX138" fmla="*/ 3106335 w 5508468"/>
              <a:gd name="connsiteY138" fmla="*/ 581891 h 966901"/>
              <a:gd name="connsiteX139" fmla="*/ 3185087 w 5508468"/>
              <a:gd name="connsiteY139" fmla="*/ 590641 h 966901"/>
              <a:gd name="connsiteX140" fmla="*/ 3202587 w 5508468"/>
              <a:gd name="connsiteY140" fmla="*/ 586266 h 966901"/>
              <a:gd name="connsiteX141" fmla="*/ 3246338 w 5508468"/>
              <a:gd name="connsiteY141" fmla="*/ 577516 h 966901"/>
              <a:gd name="connsiteX142" fmla="*/ 3263839 w 5508468"/>
              <a:gd name="connsiteY142" fmla="*/ 573140 h 966901"/>
              <a:gd name="connsiteX143" fmla="*/ 3311965 w 5508468"/>
              <a:gd name="connsiteY143" fmla="*/ 568765 h 966901"/>
              <a:gd name="connsiteX144" fmla="*/ 3346966 w 5508468"/>
              <a:gd name="connsiteY144" fmla="*/ 560015 h 966901"/>
              <a:gd name="connsiteX145" fmla="*/ 3360091 w 5508468"/>
              <a:gd name="connsiteY145" fmla="*/ 551265 h 966901"/>
              <a:gd name="connsiteX146" fmla="*/ 3368842 w 5508468"/>
              <a:gd name="connsiteY146" fmla="*/ 542515 h 966901"/>
              <a:gd name="connsiteX147" fmla="*/ 3381967 w 5508468"/>
              <a:gd name="connsiteY147" fmla="*/ 538139 h 966901"/>
              <a:gd name="connsiteX148" fmla="*/ 3408218 w 5508468"/>
              <a:gd name="connsiteY148" fmla="*/ 551265 h 966901"/>
              <a:gd name="connsiteX149" fmla="*/ 3438844 w 5508468"/>
              <a:gd name="connsiteY149" fmla="*/ 564390 h 966901"/>
              <a:gd name="connsiteX150" fmla="*/ 3473845 w 5508468"/>
              <a:gd name="connsiteY150" fmla="*/ 551265 h 966901"/>
              <a:gd name="connsiteX151" fmla="*/ 3486970 w 5508468"/>
              <a:gd name="connsiteY151" fmla="*/ 542515 h 966901"/>
              <a:gd name="connsiteX152" fmla="*/ 3517596 w 5508468"/>
              <a:gd name="connsiteY152" fmla="*/ 538139 h 966901"/>
              <a:gd name="connsiteX153" fmla="*/ 3530721 w 5508468"/>
              <a:gd name="connsiteY153" fmla="*/ 525014 h 966901"/>
              <a:gd name="connsiteX154" fmla="*/ 3548222 w 5508468"/>
              <a:gd name="connsiteY154" fmla="*/ 503138 h 966901"/>
              <a:gd name="connsiteX155" fmla="*/ 3552597 w 5508468"/>
              <a:gd name="connsiteY155" fmla="*/ 485638 h 966901"/>
              <a:gd name="connsiteX156" fmla="*/ 3583223 w 5508468"/>
              <a:gd name="connsiteY156" fmla="*/ 446262 h 966901"/>
              <a:gd name="connsiteX157" fmla="*/ 3622599 w 5508468"/>
              <a:gd name="connsiteY157" fmla="*/ 455012 h 966901"/>
              <a:gd name="connsiteX158" fmla="*/ 3635724 w 5508468"/>
              <a:gd name="connsiteY158" fmla="*/ 463762 h 966901"/>
              <a:gd name="connsiteX159" fmla="*/ 3705726 w 5508468"/>
              <a:gd name="connsiteY159" fmla="*/ 455012 h 966901"/>
              <a:gd name="connsiteX160" fmla="*/ 3727602 w 5508468"/>
              <a:gd name="connsiteY160" fmla="*/ 437512 h 966901"/>
              <a:gd name="connsiteX161" fmla="*/ 3740727 w 5508468"/>
              <a:gd name="connsiteY161" fmla="*/ 428761 h 966901"/>
              <a:gd name="connsiteX162" fmla="*/ 3745102 w 5508468"/>
              <a:gd name="connsiteY162" fmla="*/ 415636 h 966901"/>
              <a:gd name="connsiteX163" fmla="*/ 3762602 w 5508468"/>
              <a:gd name="connsiteY163" fmla="*/ 402511 h 966901"/>
              <a:gd name="connsiteX164" fmla="*/ 3775728 w 5508468"/>
              <a:gd name="connsiteY164" fmla="*/ 393760 h 966901"/>
              <a:gd name="connsiteX165" fmla="*/ 3810729 w 5508468"/>
              <a:gd name="connsiteY165" fmla="*/ 380635 h 966901"/>
              <a:gd name="connsiteX166" fmla="*/ 3836980 w 5508468"/>
              <a:gd name="connsiteY166" fmla="*/ 363135 h 966901"/>
              <a:gd name="connsiteX167" fmla="*/ 3876356 w 5508468"/>
              <a:gd name="connsiteY167" fmla="*/ 328134 h 966901"/>
              <a:gd name="connsiteX168" fmla="*/ 3889481 w 5508468"/>
              <a:gd name="connsiteY168" fmla="*/ 323759 h 966901"/>
              <a:gd name="connsiteX169" fmla="*/ 3933232 w 5508468"/>
              <a:gd name="connsiteY169" fmla="*/ 310633 h 966901"/>
              <a:gd name="connsiteX170" fmla="*/ 3959483 w 5508468"/>
              <a:gd name="connsiteY170" fmla="*/ 301883 h 966901"/>
              <a:gd name="connsiteX171" fmla="*/ 3972608 w 5508468"/>
              <a:gd name="connsiteY171" fmla="*/ 297508 h 966901"/>
              <a:gd name="connsiteX172" fmla="*/ 4025110 w 5508468"/>
              <a:gd name="connsiteY172" fmla="*/ 293133 h 966901"/>
              <a:gd name="connsiteX173" fmla="*/ 4038235 w 5508468"/>
              <a:gd name="connsiteY173" fmla="*/ 284383 h 966901"/>
              <a:gd name="connsiteX174" fmla="*/ 4095112 w 5508468"/>
              <a:gd name="connsiteY174" fmla="*/ 280007 h 966901"/>
              <a:gd name="connsiteX175" fmla="*/ 4112612 w 5508468"/>
              <a:gd name="connsiteY175" fmla="*/ 275632 h 966901"/>
              <a:gd name="connsiteX176" fmla="*/ 4160738 w 5508468"/>
              <a:gd name="connsiteY176" fmla="*/ 262507 h 966901"/>
              <a:gd name="connsiteX177" fmla="*/ 4169489 w 5508468"/>
              <a:gd name="connsiteY177" fmla="*/ 253757 h 966901"/>
              <a:gd name="connsiteX178" fmla="*/ 4186989 w 5508468"/>
              <a:gd name="connsiteY178" fmla="*/ 249382 h 966901"/>
              <a:gd name="connsiteX179" fmla="*/ 4226365 w 5508468"/>
              <a:gd name="connsiteY179" fmla="*/ 253757 h 966901"/>
              <a:gd name="connsiteX180" fmla="*/ 4235115 w 5508468"/>
              <a:gd name="connsiteY180" fmla="*/ 288758 h 966901"/>
              <a:gd name="connsiteX181" fmla="*/ 4248241 w 5508468"/>
              <a:gd name="connsiteY181" fmla="*/ 293133 h 966901"/>
              <a:gd name="connsiteX182" fmla="*/ 4278867 w 5508468"/>
              <a:gd name="connsiteY182" fmla="*/ 306258 h 966901"/>
              <a:gd name="connsiteX183" fmla="*/ 4309492 w 5508468"/>
              <a:gd name="connsiteY183" fmla="*/ 310633 h 966901"/>
              <a:gd name="connsiteX184" fmla="*/ 4410120 w 5508468"/>
              <a:gd name="connsiteY184" fmla="*/ 306258 h 966901"/>
              <a:gd name="connsiteX185" fmla="*/ 4436371 w 5508468"/>
              <a:gd name="connsiteY185" fmla="*/ 297508 h 966901"/>
              <a:gd name="connsiteX186" fmla="*/ 4471372 w 5508468"/>
              <a:gd name="connsiteY186" fmla="*/ 288758 h 966901"/>
              <a:gd name="connsiteX187" fmla="*/ 4480122 w 5508468"/>
              <a:gd name="connsiteY187" fmla="*/ 275632 h 966901"/>
              <a:gd name="connsiteX188" fmla="*/ 4519498 w 5508468"/>
              <a:gd name="connsiteY188" fmla="*/ 275632 h 966901"/>
              <a:gd name="connsiteX189" fmla="*/ 4545749 w 5508468"/>
              <a:gd name="connsiteY189" fmla="*/ 271257 h 966901"/>
              <a:gd name="connsiteX190" fmla="*/ 4567624 w 5508468"/>
              <a:gd name="connsiteY190" fmla="*/ 249382 h 966901"/>
              <a:gd name="connsiteX191" fmla="*/ 4589500 w 5508468"/>
              <a:gd name="connsiteY191" fmla="*/ 231881 h 966901"/>
              <a:gd name="connsiteX192" fmla="*/ 4615751 w 5508468"/>
              <a:gd name="connsiteY192" fmla="*/ 214381 h 966901"/>
              <a:gd name="connsiteX193" fmla="*/ 4628876 w 5508468"/>
              <a:gd name="connsiteY193" fmla="*/ 205630 h 966901"/>
              <a:gd name="connsiteX194" fmla="*/ 4663877 w 5508468"/>
              <a:gd name="connsiteY194" fmla="*/ 196880 h 966901"/>
              <a:gd name="connsiteX195" fmla="*/ 4690128 w 5508468"/>
              <a:gd name="connsiteY195" fmla="*/ 179380 h 966901"/>
              <a:gd name="connsiteX196" fmla="*/ 4698878 w 5508468"/>
              <a:gd name="connsiteY196" fmla="*/ 170629 h 966901"/>
              <a:gd name="connsiteX197" fmla="*/ 4742629 w 5508468"/>
              <a:gd name="connsiteY197" fmla="*/ 135628 h 966901"/>
              <a:gd name="connsiteX198" fmla="*/ 4747004 w 5508468"/>
              <a:gd name="connsiteY198" fmla="*/ 122503 h 966901"/>
              <a:gd name="connsiteX199" fmla="*/ 4782005 w 5508468"/>
              <a:gd name="connsiteY199" fmla="*/ 96252 h 966901"/>
              <a:gd name="connsiteX200" fmla="*/ 4803881 w 5508468"/>
              <a:gd name="connsiteY200" fmla="*/ 61251 h 966901"/>
              <a:gd name="connsiteX201" fmla="*/ 4843257 w 5508468"/>
              <a:gd name="connsiteY201" fmla="*/ 56876 h 966901"/>
              <a:gd name="connsiteX202" fmla="*/ 4887008 w 5508468"/>
              <a:gd name="connsiteY202" fmla="*/ 43751 h 966901"/>
              <a:gd name="connsiteX203" fmla="*/ 4900134 w 5508468"/>
              <a:gd name="connsiteY203" fmla="*/ 39376 h 966901"/>
              <a:gd name="connsiteX204" fmla="*/ 4930759 w 5508468"/>
              <a:gd name="connsiteY204" fmla="*/ 13125 h 966901"/>
              <a:gd name="connsiteX205" fmla="*/ 4952635 w 5508468"/>
              <a:gd name="connsiteY205" fmla="*/ 8750 h 966901"/>
              <a:gd name="connsiteX206" fmla="*/ 5022637 w 5508468"/>
              <a:gd name="connsiteY206" fmla="*/ 4375 h 966901"/>
              <a:gd name="connsiteX207" fmla="*/ 5035762 w 5508468"/>
              <a:gd name="connsiteY207" fmla="*/ 0 h 966901"/>
              <a:gd name="connsiteX208" fmla="*/ 5070763 w 5508468"/>
              <a:gd name="connsiteY208" fmla="*/ 8750 h 966901"/>
              <a:gd name="connsiteX209" fmla="*/ 5114514 w 5508468"/>
              <a:gd name="connsiteY209" fmla="*/ 13125 h 966901"/>
              <a:gd name="connsiteX210" fmla="*/ 5149515 w 5508468"/>
              <a:gd name="connsiteY210" fmla="*/ 26250 h 966901"/>
              <a:gd name="connsiteX211" fmla="*/ 5158266 w 5508468"/>
              <a:gd name="connsiteY211" fmla="*/ 35001 h 966901"/>
              <a:gd name="connsiteX212" fmla="*/ 5184516 w 5508468"/>
              <a:gd name="connsiteY212" fmla="*/ 48126 h 966901"/>
              <a:gd name="connsiteX213" fmla="*/ 5193267 w 5508468"/>
              <a:gd name="connsiteY213" fmla="*/ 39376 h 966901"/>
              <a:gd name="connsiteX214" fmla="*/ 5298269 w 5508468"/>
              <a:gd name="connsiteY214" fmla="*/ 35001 h 966901"/>
              <a:gd name="connsiteX215" fmla="*/ 5328895 w 5508468"/>
              <a:gd name="connsiteY215" fmla="*/ 39376 h 966901"/>
              <a:gd name="connsiteX216" fmla="*/ 5337646 w 5508468"/>
              <a:gd name="connsiteY216" fmla="*/ 52501 h 966901"/>
              <a:gd name="connsiteX217" fmla="*/ 5368271 w 5508468"/>
              <a:gd name="connsiteY217" fmla="*/ 78752 h 966901"/>
              <a:gd name="connsiteX218" fmla="*/ 5385772 w 5508468"/>
              <a:gd name="connsiteY218" fmla="*/ 83127 h 966901"/>
              <a:gd name="connsiteX219" fmla="*/ 5412023 w 5508468"/>
              <a:gd name="connsiteY219" fmla="*/ 78752 h 966901"/>
              <a:gd name="connsiteX220" fmla="*/ 5442648 w 5508468"/>
              <a:gd name="connsiteY220" fmla="*/ 70002 h 966901"/>
              <a:gd name="connsiteX221" fmla="*/ 5451399 w 5508468"/>
              <a:gd name="connsiteY221" fmla="*/ 61251 h 966901"/>
              <a:gd name="connsiteX222" fmla="*/ 5482024 w 5508468"/>
              <a:gd name="connsiteY222" fmla="*/ 74377 h 966901"/>
              <a:gd name="connsiteX223" fmla="*/ 5486400 w 5508468"/>
              <a:gd name="connsiteY223" fmla="*/ 96252 h 966901"/>
              <a:gd name="connsiteX224" fmla="*/ 5503900 w 5508468"/>
              <a:gd name="connsiteY224" fmla="*/ 122503 h 966901"/>
              <a:gd name="connsiteX225" fmla="*/ 5508275 w 5508468"/>
              <a:gd name="connsiteY225" fmla="*/ 135628 h 966901"/>
              <a:gd name="connsiteX226" fmla="*/ 5499525 w 5508468"/>
              <a:gd name="connsiteY226" fmla="*/ 140004 h 9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508468" h="966901">
                <a:moveTo>
                  <a:pt x="0" y="411261"/>
                </a:moveTo>
                <a:cubicBezTo>
                  <a:pt x="35348" y="405370"/>
                  <a:pt x="17835" y="404081"/>
                  <a:pt x="52501" y="415636"/>
                </a:cubicBezTo>
                <a:lnTo>
                  <a:pt x="65626" y="420011"/>
                </a:lnTo>
                <a:cubicBezTo>
                  <a:pt x="109870" y="486375"/>
                  <a:pt x="61976" y="418255"/>
                  <a:pt x="96252" y="459387"/>
                </a:cubicBezTo>
                <a:cubicBezTo>
                  <a:pt x="98230" y="461760"/>
                  <a:pt x="108391" y="479923"/>
                  <a:pt x="113753" y="481263"/>
                </a:cubicBezTo>
                <a:cubicBezTo>
                  <a:pt x="127972" y="484818"/>
                  <a:pt x="142920" y="484180"/>
                  <a:pt x="157504" y="485638"/>
                </a:cubicBezTo>
                <a:cubicBezTo>
                  <a:pt x="158160" y="486031"/>
                  <a:pt x="192339" y="507298"/>
                  <a:pt x="196880" y="507514"/>
                </a:cubicBezTo>
                <a:cubicBezTo>
                  <a:pt x="221687" y="508695"/>
                  <a:pt x="246465" y="504597"/>
                  <a:pt x="271257" y="503138"/>
                </a:cubicBezTo>
                <a:cubicBezTo>
                  <a:pt x="307716" y="508972"/>
                  <a:pt x="349913" y="500158"/>
                  <a:pt x="380635" y="520639"/>
                </a:cubicBezTo>
                <a:lnTo>
                  <a:pt x="406886" y="538139"/>
                </a:lnTo>
                <a:cubicBezTo>
                  <a:pt x="408344" y="542514"/>
                  <a:pt x="409199" y="547140"/>
                  <a:pt x="411261" y="551265"/>
                </a:cubicBezTo>
                <a:cubicBezTo>
                  <a:pt x="423209" y="575163"/>
                  <a:pt x="417787" y="553318"/>
                  <a:pt x="424386" y="577516"/>
                </a:cubicBezTo>
                <a:cubicBezTo>
                  <a:pt x="430442" y="599722"/>
                  <a:pt x="430795" y="607730"/>
                  <a:pt x="437512" y="625642"/>
                </a:cubicBezTo>
                <a:cubicBezTo>
                  <a:pt x="440270" y="632995"/>
                  <a:pt x="442366" y="640698"/>
                  <a:pt x="446262" y="647517"/>
                </a:cubicBezTo>
                <a:cubicBezTo>
                  <a:pt x="451608" y="656872"/>
                  <a:pt x="463996" y="660760"/>
                  <a:pt x="472513" y="665018"/>
                </a:cubicBezTo>
                <a:cubicBezTo>
                  <a:pt x="492930" y="663560"/>
                  <a:pt x="513407" y="662786"/>
                  <a:pt x="533764" y="660643"/>
                </a:cubicBezTo>
                <a:cubicBezTo>
                  <a:pt x="541160" y="659865"/>
                  <a:pt x="548261" y="655346"/>
                  <a:pt x="555640" y="656268"/>
                </a:cubicBezTo>
                <a:cubicBezTo>
                  <a:pt x="560857" y="656920"/>
                  <a:pt x="564390" y="662101"/>
                  <a:pt x="568765" y="665018"/>
                </a:cubicBezTo>
                <a:cubicBezTo>
                  <a:pt x="574599" y="673768"/>
                  <a:pt x="582940" y="681292"/>
                  <a:pt x="586266" y="691269"/>
                </a:cubicBezTo>
                <a:cubicBezTo>
                  <a:pt x="587724" y="695644"/>
                  <a:pt x="587760" y="700793"/>
                  <a:pt x="590641" y="704394"/>
                </a:cubicBezTo>
                <a:cubicBezTo>
                  <a:pt x="593926" y="708500"/>
                  <a:pt x="599391" y="710227"/>
                  <a:pt x="603766" y="713144"/>
                </a:cubicBezTo>
                <a:cubicBezTo>
                  <a:pt x="605749" y="721075"/>
                  <a:pt x="613340" y="753344"/>
                  <a:pt x="616891" y="756895"/>
                </a:cubicBezTo>
                <a:lnTo>
                  <a:pt x="625642" y="765646"/>
                </a:lnTo>
                <a:cubicBezTo>
                  <a:pt x="634513" y="792259"/>
                  <a:pt x="624228" y="765242"/>
                  <a:pt x="638767" y="791896"/>
                </a:cubicBezTo>
                <a:cubicBezTo>
                  <a:pt x="645013" y="803347"/>
                  <a:pt x="656268" y="826897"/>
                  <a:pt x="656268" y="826897"/>
                </a:cubicBezTo>
                <a:cubicBezTo>
                  <a:pt x="663560" y="825439"/>
                  <a:pt x="670884" y="824135"/>
                  <a:pt x="678143" y="822522"/>
                </a:cubicBezTo>
                <a:cubicBezTo>
                  <a:pt x="691068" y="819650"/>
                  <a:pt x="704327" y="815238"/>
                  <a:pt x="717519" y="813772"/>
                </a:cubicBezTo>
                <a:cubicBezTo>
                  <a:pt x="736418" y="811672"/>
                  <a:pt x="755437" y="810855"/>
                  <a:pt x="774396" y="809397"/>
                </a:cubicBezTo>
                <a:cubicBezTo>
                  <a:pt x="778771" y="805022"/>
                  <a:pt x="782486" y="799867"/>
                  <a:pt x="787521" y="796271"/>
                </a:cubicBezTo>
                <a:cubicBezTo>
                  <a:pt x="805469" y="783451"/>
                  <a:pt x="803240" y="790376"/>
                  <a:pt x="822522" y="783146"/>
                </a:cubicBezTo>
                <a:cubicBezTo>
                  <a:pt x="828629" y="780856"/>
                  <a:pt x="833967" y="776818"/>
                  <a:pt x="840023" y="774396"/>
                </a:cubicBezTo>
                <a:cubicBezTo>
                  <a:pt x="848587" y="770971"/>
                  <a:pt x="866273" y="765646"/>
                  <a:pt x="866273" y="765646"/>
                </a:cubicBezTo>
                <a:cubicBezTo>
                  <a:pt x="869360" y="762559"/>
                  <a:pt x="883550" y="747225"/>
                  <a:pt x="888149" y="748145"/>
                </a:cubicBezTo>
                <a:cubicBezTo>
                  <a:pt x="893305" y="749176"/>
                  <a:pt x="892942" y="757808"/>
                  <a:pt x="896899" y="761271"/>
                </a:cubicBezTo>
                <a:cubicBezTo>
                  <a:pt x="904813" y="768196"/>
                  <a:pt x="923150" y="778771"/>
                  <a:pt x="923150" y="778771"/>
                </a:cubicBezTo>
                <a:cubicBezTo>
                  <a:pt x="927123" y="784730"/>
                  <a:pt x="933725" y="796492"/>
                  <a:pt x="940650" y="800647"/>
                </a:cubicBezTo>
                <a:cubicBezTo>
                  <a:pt x="944605" y="803020"/>
                  <a:pt x="949401" y="803564"/>
                  <a:pt x="953776" y="805022"/>
                </a:cubicBezTo>
                <a:cubicBezTo>
                  <a:pt x="958151" y="807939"/>
                  <a:pt x="962198" y="811421"/>
                  <a:pt x="966901" y="813772"/>
                </a:cubicBezTo>
                <a:cubicBezTo>
                  <a:pt x="971026" y="815834"/>
                  <a:pt x="976765" y="814886"/>
                  <a:pt x="980026" y="818147"/>
                </a:cubicBezTo>
                <a:cubicBezTo>
                  <a:pt x="983287" y="821408"/>
                  <a:pt x="982029" y="827317"/>
                  <a:pt x="984402" y="831272"/>
                </a:cubicBezTo>
                <a:cubicBezTo>
                  <a:pt x="986524" y="834809"/>
                  <a:pt x="990726" y="836687"/>
                  <a:pt x="993152" y="840023"/>
                </a:cubicBezTo>
                <a:cubicBezTo>
                  <a:pt x="1002430" y="852781"/>
                  <a:pt x="1008247" y="868245"/>
                  <a:pt x="1019402" y="879399"/>
                </a:cubicBezTo>
                <a:cubicBezTo>
                  <a:pt x="1022319" y="882316"/>
                  <a:pt x="1024361" y="886524"/>
                  <a:pt x="1028153" y="888149"/>
                </a:cubicBezTo>
                <a:cubicBezTo>
                  <a:pt x="1034988" y="891078"/>
                  <a:pt x="1042814" y="890721"/>
                  <a:pt x="1050028" y="892524"/>
                </a:cubicBezTo>
                <a:cubicBezTo>
                  <a:pt x="1090752" y="902705"/>
                  <a:pt x="1018755" y="890556"/>
                  <a:pt x="1093780" y="901274"/>
                </a:cubicBezTo>
                <a:cubicBezTo>
                  <a:pt x="1096697" y="904191"/>
                  <a:pt x="1099098" y="907737"/>
                  <a:pt x="1102530" y="910025"/>
                </a:cubicBezTo>
                <a:cubicBezTo>
                  <a:pt x="1107956" y="913643"/>
                  <a:pt x="1115020" y="914600"/>
                  <a:pt x="1120030" y="918775"/>
                </a:cubicBezTo>
                <a:cubicBezTo>
                  <a:pt x="1124069" y="922141"/>
                  <a:pt x="1125358" y="927908"/>
                  <a:pt x="1128780" y="931900"/>
                </a:cubicBezTo>
                <a:cubicBezTo>
                  <a:pt x="1133977" y="937963"/>
                  <a:pt x="1149628" y="954484"/>
                  <a:pt x="1159406" y="958151"/>
                </a:cubicBezTo>
                <a:cubicBezTo>
                  <a:pt x="1164298" y="959985"/>
                  <a:pt x="1204585" y="966410"/>
                  <a:pt x="1207533" y="966901"/>
                </a:cubicBezTo>
                <a:cubicBezTo>
                  <a:pt x="1213366" y="965443"/>
                  <a:pt x="1219067" y="963272"/>
                  <a:pt x="1225033" y="962526"/>
                </a:cubicBezTo>
                <a:cubicBezTo>
                  <a:pt x="1242459" y="960348"/>
                  <a:pt x="1260315" y="961595"/>
                  <a:pt x="1277535" y="958151"/>
                </a:cubicBezTo>
                <a:cubicBezTo>
                  <a:pt x="1282691" y="957120"/>
                  <a:pt x="1285957" y="951752"/>
                  <a:pt x="1290660" y="949401"/>
                </a:cubicBezTo>
                <a:cubicBezTo>
                  <a:pt x="1294785" y="947339"/>
                  <a:pt x="1299410" y="946484"/>
                  <a:pt x="1303785" y="945026"/>
                </a:cubicBezTo>
                <a:cubicBezTo>
                  <a:pt x="1306702" y="942109"/>
                  <a:pt x="1309236" y="938750"/>
                  <a:pt x="1312536" y="936275"/>
                </a:cubicBezTo>
                <a:cubicBezTo>
                  <a:pt x="1320949" y="929965"/>
                  <a:pt x="1331350" y="926211"/>
                  <a:pt x="1338786" y="918775"/>
                </a:cubicBezTo>
                <a:cubicBezTo>
                  <a:pt x="1353919" y="903642"/>
                  <a:pt x="1358399" y="893944"/>
                  <a:pt x="1382537" y="892524"/>
                </a:cubicBezTo>
                <a:lnTo>
                  <a:pt x="1456914" y="888149"/>
                </a:lnTo>
                <a:cubicBezTo>
                  <a:pt x="1461289" y="886691"/>
                  <a:pt x="1466036" y="886062"/>
                  <a:pt x="1470040" y="883774"/>
                </a:cubicBezTo>
                <a:cubicBezTo>
                  <a:pt x="1474522" y="881213"/>
                  <a:pt x="1493895" y="864800"/>
                  <a:pt x="1500666" y="861898"/>
                </a:cubicBezTo>
                <a:cubicBezTo>
                  <a:pt x="1506193" y="859529"/>
                  <a:pt x="1512536" y="859634"/>
                  <a:pt x="1518166" y="857523"/>
                </a:cubicBezTo>
                <a:cubicBezTo>
                  <a:pt x="1524273" y="855233"/>
                  <a:pt x="1529707" y="851422"/>
                  <a:pt x="1535667" y="848773"/>
                </a:cubicBezTo>
                <a:cubicBezTo>
                  <a:pt x="1551365" y="841796"/>
                  <a:pt x="1556234" y="840459"/>
                  <a:pt x="1570668" y="835648"/>
                </a:cubicBezTo>
                <a:cubicBezTo>
                  <a:pt x="1573550" y="827001"/>
                  <a:pt x="1576082" y="815565"/>
                  <a:pt x="1583793" y="809397"/>
                </a:cubicBezTo>
                <a:cubicBezTo>
                  <a:pt x="1587394" y="806516"/>
                  <a:pt x="1592543" y="806480"/>
                  <a:pt x="1596918" y="805022"/>
                </a:cubicBezTo>
                <a:cubicBezTo>
                  <a:pt x="1599835" y="802105"/>
                  <a:pt x="1603824" y="799961"/>
                  <a:pt x="1605669" y="796271"/>
                </a:cubicBezTo>
                <a:cubicBezTo>
                  <a:pt x="1609794" y="788021"/>
                  <a:pt x="1609303" y="777695"/>
                  <a:pt x="1614419" y="770021"/>
                </a:cubicBezTo>
                <a:cubicBezTo>
                  <a:pt x="1626601" y="751747"/>
                  <a:pt x="1619451" y="760613"/>
                  <a:pt x="1636294" y="743770"/>
                </a:cubicBezTo>
                <a:cubicBezTo>
                  <a:pt x="1649970" y="689066"/>
                  <a:pt x="1632491" y="757079"/>
                  <a:pt x="1645045" y="713144"/>
                </a:cubicBezTo>
                <a:cubicBezTo>
                  <a:pt x="1646697" y="707363"/>
                  <a:pt x="1647051" y="701171"/>
                  <a:pt x="1649420" y="695644"/>
                </a:cubicBezTo>
                <a:cubicBezTo>
                  <a:pt x="1651491" y="690811"/>
                  <a:pt x="1655561" y="687084"/>
                  <a:pt x="1658170" y="682518"/>
                </a:cubicBezTo>
                <a:cubicBezTo>
                  <a:pt x="1661406" y="676855"/>
                  <a:pt x="1664003" y="670851"/>
                  <a:pt x="1666920" y="665018"/>
                </a:cubicBezTo>
                <a:cubicBezTo>
                  <a:pt x="1668378" y="650434"/>
                  <a:pt x="1667740" y="635486"/>
                  <a:pt x="1671295" y="621267"/>
                </a:cubicBezTo>
                <a:cubicBezTo>
                  <a:pt x="1672296" y="617265"/>
                  <a:pt x="1679534" y="616609"/>
                  <a:pt x="1680046" y="612516"/>
                </a:cubicBezTo>
                <a:cubicBezTo>
                  <a:pt x="1684030" y="580647"/>
                  <a:pt x="1681860" y="548279"/>
                  <a:pt x="1684421" y="516264"/>
                </a:cubicBezTo>
                <a:cubicBezTo>
                  <a:pt x="1684789" y="511667"/>
                  <a:pt x="1686979" y="507377"/>
                  <a:pt x="1688796" y="503138"/>
                </a:cubicBezTo>
                <a:cubicBezTo>
                  <a:pt x="1692941" y="493466"/>
                  <a:pt x="1699537" y="480962"/>
                  <a:pt x="1706296" y="472513"/>
                </a:cubicBezTo>
                <a:cubicBezTo>
                  <a:pt x="1708873" y="469292"/>
                  <a:pt x="1712130" y="466679"/>
                  <a:pt x="1715047" y="463762"/>
                </a:cubicBezTo>
                <a:cubicBezTo>
                  <a:pt x="1725565" y="421687"/>
                  <a:pt x="1716581" y="438382"/>
                  <a:pt x="1736922" y="411261"/>
                </a:cubicBezTo>
                <a:lnTo>
                  <a:pt x="1745672" y="385010"/>
                </a:lnTo>
                <a:cubicBezTo>
                  <a:pt x="1747130" y="380635"/>
                  <a:pt x="1749142" y="376407"/>
                  <a:pt x="1750047" y="371885"/>
                </a:cubicBezTo>
                <a:cubicBezTo>
                  <a:pt x="1751711" y="363567"/>
                  <a:pt x="1754314" y="345851"/>
                  <a:pt x="1758798" y="336884"/>
                </a:cubicBezTo>
                <a:cubicBezTo>
                  <a:pt x="1769501" y="315478"/>
                  <a:pt x="1764093" y="331281"/>
                  <a:pt x="1776298" y="315008"/>
                </a:cubicBezTo>
                <a:cubicBezTo>
                  <a:pt x="1818101" y="259272"/>
                  <a:pt x="1774357" y="307148"/>
                  <a:pt x="1806924" y="280007"/>
                </a:cubicBezTo>
                <a:cubicBezTo>
                  <a:pt x="1811677" y="276046"/>
                  <a:pt x="1816088" y="271635"/>
                  <a:pt x="1820049" y="266882"/>
                </a:cubicBezTo>
                <a:cubicBezTo>
                  <a:pt x="1823415" y="262843"/>
                  <a:pt x="1824694" y="257042"/>
                  <a:pt x="1828800" y="253757"/>
                </a:cubicBezTo>
                <a:cubicBezTo>
                  <a:pt x="1832401" y="250876"/>
                  <a:pt x="1837550" y="250840"/>
                  <a:pt x="1841925" y="249382"/>
                </a:cubicBezTo>
                <a:cubicBezTo>
                  <a:pt x="1850675" y="250840"/>
                  <a:pt x="1859618" y="251423"/>
                  <a:pt x="1868176" y="253757"/>
                </a:cubicBezTo>
                <a:cubicBezTo>
                  <a:pt x="1875753" y="255823"/>
                  <a:pt x="1882432" y="260602"/>
                  <a:pt x="1890051" y="262507"/>
                </a:cubicBezTo>
                <a:cubicBezTo>
                  <a:pt x="1900055" y="265008"/>
                  <a:pt x="1910468" y="265424"/>
                  <a:pt x="1920677" y="266882"/>
                </a:cubicBezTo>
                <a:cubicBezTo>
                  <a:pt x="1935261" y="265424"/>
                  <a:pt x="1950654" y="267516"/>
                  <a:pt x="1964428" y="262507"/>
                </a:cubicBezTo>
                <a:cubicBezTo>
                  <a:pt x="1968762" y="260931"/>
                  <a:pt x="1966245" y="253219"/>
                  <a:pt x="1968803" y="249382"/>
                </a:cubicBezTo>
                <a:cubicBezTo>
                  <a:pt x="1972235" y="244234"/>
                  <a:pt x="1977045" y="240055"/>
                  <a:pt x="1981929" y="236256"/>
                </a:cubicBezTo>
                <a:cubicBezTo>
                  <a:pt x="2004494" y="218706"/>
                  <a:pt x="2001502" y="220982"/>
                  <a:pt x="2021305" y="214381"/>
                </a:cubicBezTo>
                <a:cubicBezTo>
                  <a:pt x="2029444" y="206241"/>
                  <a:pt x="2032141" y="202399"/>
                  <a:pt x="2043180" y="196880"/>
                </a:cubicBezTo>
                <a:cubicBezTo>
                  <a:pt x="2047305" y="194818"/>
                  <a:pt x="2051931" y="193963"/>
                  <a:pt x="2056306" y="192505"/>
                </a:cubicBezTo>
                <a:cubicBezTo>
                  <a:pt x="2089685" y="159126"/>
                  <a:pt x="2054808" y="197916"/>
                  <a:pt x="2073806" y="166254"/>
                </a:cubicBezTo>
                <a:cubicBezTo>
                  <a:pt x="2077961" y="159329"/>
                  <a:pt x="2089723" y="152727"/>
                  <a:pt x="2095682" y="148754"/>
                </a:cubicBezTo>
                <a:cubicBezTo>
                  <a:pt x="2111724" y="151671"/>
                  <a:pt x="2128453" y="152020"/>
                  <a:pt x="2143808" y="157504"/>
                </a:cubicBezTo>
                <a:cubicBezTo>
                  <a:pt x="2154961" y="161487"/>
                  <a:pt x="2158339" y="176410"/>
                  <a:pt x="2165684" y="183755"/>
                </a:cubicBezTo>
                <a:cubicBezTo>
                  <a:pt x="2169402" y="187473"/>
                  <a:pt x="2174434" y="189588"/>
                  <a:pt x="2178809" y="192505"/>
                </a:cubicBezTo>
                <a:cubicBezTo>
                  <a:pt x="2180267" y="198338"/>
                  <a:pt x="2180495" y="204627"/>
                  <a:pt x="2183184" y="210005"/>
                </a:cubicBezTo>
                <a:cubicBezTo>
                  <a:pt x="2185029" y="213695"/>
                  <a:pt x="2189358" y="215535"/>
                  <a:pt x="2191935" y="218756"/>
                </a:cubicBezTo>
                <a:cubicBezTo>
                  <a:pt x="2207114" y="237729"/>
                  <a:pt x="2195578" y="233522"/>
                  <a:pt x="2222560" y="253757"/>
                </a:cubicBezTo>
                <a:cubicBezTo>
                  <a:pt x="2228394" y="258132"/>
                  <a:pt x="2233015" y="265003"/>
                  <a:pt x="2240061" y="266882"/>
                </a:cubicBezTo>
                <a:cubicBezTo>
                  <a:pt x="2255625" y="271032"/>
                  <a:pt x="2272189" y="269375"/>
                  <a:pt x="2288187" y="271257"/>
                </a:cubicBezTo>
                <a:cubicBezTo>
                  <a:pt x="2296997" y="272293"/>
                  <a:pt x="2305688" y="274174"/>
                  <a:pt x="2314438" y="275632"/>
                </a:cubicBezTo>
                <a:cubicBezTo>
                  <a:pt x="2329710" y="290906"/>
                  <a:pt x="2319274" y="283078"/>
                  <a:pt x="2349439" y="293133"/>
                </a:cubicBezTo>
                <a:lnTo>
                  <a:pt x="2362564" y="297508"/>
                </a:lnTo>
                <a:cubicBezTo>
                  <a:pt x="2395141" y="330083"/>
                  <a:pt x="2353894" y="290075"/>
                  <a:pt x="2393190" y="323759"/>
                </a:cubicBezTo>
                <a:cubicBezTo>
                  <a:pt x="2414044" y="341634"/>
                  <a:pt x="2397115" y="333818"/>
                  <a:pt x="2419441" y="341259"/>
                </a:cubicBezTo>
                <a:cubicBezTo>
                  <a:pt x="2423816" y="344176"/>
                  <a:pt x="2427761" y="347873"/>
                  <a:pt x="2432566" y="350009"/>
                </a:cubicBezTo>
                <a:cubicBezTo>
                  <a:pt x="2448710" y="357185"/>
                  <a:pt x="2477921" y="363536"/>
                  <a:pt x="2493818" y="367510"/>
                </a:cubicBezTo>
                <a:cubicBezTo>
                  <a:pt x="2496735" y="371885"/>
                  <a:pt x="2499051" y="376727"/>
                  <a:pt x="2502568" y="380635"/>
                </a:cubicBezTo>
                <a:cubicBezTo>
                  <a:pt x="2512226" y="391366"/>
                  <a:pt x="2525186" y="399248"/>
                  <a:pt x="2533194" y="411261"/>
                </a:cubicBezTo>
                <a:lnTo>
                  <a:pt x="2541944" y="424386"/>
                </a:lnTo>
                <a:cubicBezTo>
                  <a:pt x="2543402" y="428761"/>
                  <a:pt x="2543058" y="434251"/>
                  <a:pt x="2546319" y="437512"/>
                </a:cubicBezTo>
                <a:cubicBezTo>
                  <a:pt x="2549580" y="440773"/>
                  <a:pt x="2554842" y="442175"/>
                  <a:pt x="2559445" y="441887"/>
                </a:cubicBezTo>
                <a:cubicBezTo>
                  <a:pt x="2578589" y="440691"/>
                  <a:pt x="2597362" y="436054"/>
                  <a:pt x="2616321" y="433137"/>
                </a:cubicBezTo>
                <a:cubicBezTo>
                  <a:pt x="2635270" y="414186"/>
                  <a:pt x="2615603" y="430273"/>
                  <a:pt x="2660072" y="420011"/>
                </a:cubicBezTo>
                <a:cubicBezTo>
                  <a:pt x="2667725" y="418245"/>
                  <a:pt x="2674567" y="413945"/>
                  <a:pt x="2681948" y="411261"/>
                </a:cubicBezTo>
                <a:cubicBezTo>
                  <a:pt x="2690616" y="408109"/>
                  <a:pt x="2708199" y="402511"/>
                  <a:pt x="2708199" y="402511"/>
                </a:cubicBezTo>
                <a:cubicBezTo>
                  <a:pt x="2721324" y="403969"/>
                  <a:pt x="2734953" y="403002"/>
                  <a:pt x="2747575" y="406886"/>
                </a:cubicBezTo>
                <a:cubicBezTo>
                  <a:pt x="2754068" y="408884"/>
                  <a:pt x="2773460" y="427448"/>
                  <a:pt x="2778201" y="433137"/>
                </a:cubicBezTo>
                <a:cubicBezTo>
                  <a:pt x="2781567" y="437176"/>
                  <a:pt x="2782912" y="442896"/>
                  <a:pt x="2786951" y="446262"/>
                </a:cubicBezTo>
                <a:cubicBezTo>
                  <a:pt x="2791961" y="450437"/>
                  <a:pt x="2799234" y="451099"/>
                  <a:pt x="2804451" y="455012"/>
                </a:cubicBezTo>
                <a:cubicBezTo>
                  <a:pt x="2811051" y="459962"/>
                  <a:pt x="2815088" y="467937"/>
                  <a:pt x="2821952" y="472513"/>
                </a:cubicBezTo>
                <a:lnTo>
                  <a:pt x="2835077" y="481263"/>
                </a:lnTo>
                <a:cubicBezTo>
                  <a:pt x="2848202" y="479805"/>
                  <a:pt x="2861400" y="478896"/>
                  <a:pt x="2874453" y="476888"/>
                </a:cubicBezTo>
                <a:cubicBezTo>
                  <a:pt x="2884657" y="475318"/>
                  <a:pt x="2895277" y="471405"/>
                  <a:pt x="2905079" y="468138"/>
                </a:cubicBezTo>
                <a:cubicBezTo>
                  <a:pt x="2922579" y="469596"/>
                  <a:pt x="2940139" y="470461"/>
                  <a:pt x="2957580" y="472513"/>
                </a:cubicBezTo>
                <a:cubicBezTo>
                  <a:pt x="2964965" y="473382"/>
                  <a:pt x="2972805" y="473562"/>
                  <a:pt x="2979456" y="476888"/>
                </a:cubicBezTo>
                <a:cubicBezTo>
                  <a:pt x="3044999" y="509658"/>
                  <a:pt x="2950070" y="475844"/>
                  <a:pt x="3005707" y="494388"/>
                </a:cubicBezTo>
                <a:cubicBezTo>
                  <a:pt x="3015916" y="504597"/>
                  <a:pt x="3024321" y="517005"/>
                  <a:pt x="3036333" y="525014"/>
                </a:cubicBezTo>
                <a:cubicBezTo>
                  <a:pt x="3045083" y="530848"/>
                  <a:pt x="3055146" y="535079"/>
                  <a:pt x="3062583" y="542515"/>
                </a:cubicBezTo>
                <a:cubicBezTo>
                  <a:pt x="3065500" y="545432"/>
                  <a:pt x="3067902" y="548977"/>
                  <a:pt x="3071334" y="551265"/>
                </a:cubicBezTo>
                <a:cubicBezTo>
                  <a:pt x="3076761" y="554883"/>
                  <a:pt x="3083171" y="556779"/>
                  <a:pt x="3088834" y="560015"/>
                </a:cubicBezTo>
                <a:cubicBezTo>
                  <a:pt x="3093399" y="562624"/>
                  <a:pt x="3097584" y="565848"/>
                  <a:pt x="3101959" y="568765"/>
                </a:cubicBezTo>
                <a:cubicBezTo>
                  <a:pt x="3103418" y="573140"/>
                  <a:pt x="3104272" y="577766"/>
                  <a:pt x="3106335" y="581891"/>
                </a:cubicBezTo>
                <a:cubicBezTo>
                  <a:pt x="3122789" y="614798"/>
                  <a:pt x="3133245" y="593881"/>
                  <a:pt x="3185087" y="590641"/>
                </a:cubicBezTo>
                <a:cubicBezTo>
                  <a:pt x="3190920" y="589183"/>
                  <a:pt x="3196708" y="587526"/>
                  <a:pt x="3202587" y="586266"/>
                </a:cubicBezTo>
                <a:cubicBezTo>
                  <a:pt x="3217129" y="583150"/>
                  <a:pt x="3231910" y="581124"/>
                  <a:pt x="3246338" y="577516"/>
                </a:cubicBezTo>
                <a:cubicBezTo>
                  <a:pt x="3252172" y="576057"/>
                  <a:pt x="3257878" y="573935"/>
                  <a:pt x="3263839" y="573140"/>
                </a:cubicBezTo>
                <a:cubicBezTo>
                  <a:pt x="3279806" y="571011"/>
                  <a:pt x="3295923" y="570223"/>
                  <a:pt x="3311965" y="568765"/>
                </a:cubicBezTo>
                <a:cubicBezTo>
                  <a:pt x="3323632" y="565848"/>
                  <a:pt x="3336960" y="566686"/>
                  <a:pt x="3346966" y="560015"/>
                </a:cubicBezTo>
                <a:cubicBezTo>
                  <a:pt x="3351341" y="557098"/>
                  <a:pt x="3355985" y="554550"/>
                  <a:pt x="3360091" y="551265"/>
                </a:cubicBezTo>
                <a:cubicBezTo>
                  <a:pt x="3363312" y="548688"/>
                  <a:pt x="3365305" y="544637"/>
                  <a:pt x="3368842" y="542515"/>
                </a:cubicBezTo>
                <a:cubicBezTo>
                  <a:pt x="3372797" y="540142"/>
                  <a:pt x="3377592" y="539598"/>
                  <a:pt x="3381967" y="538139"/>
                </a:cubicBezTo>
                <a:cubicBezTo>
                  <a:pt x="3407188" y="554955"/>
                  <a:pt x="3382860" y="540397"/>
                  <a:pt x="3408218" y="551265"/>
                </a:cubicBezTo>
                <a:cubicBezTo>
                  <a:pt x="3446063" y="567484"/>
                  <a:pt x="3408061" y="554130"/>
                  <a:pt x="3438844" y="564390"/>
                </a:cubicBezTo>
                <a:cubicBezTo>
                  <a:pt x="3450203" y="560604"/>
                  <a:pt x="3463384" y="556495"/>
                  <a:pt x="3473845" y="551265"/>
                </a:cubicBezTo>
                <a:cubicBezTo>
                  <a:pt x="3478548" y="548914"/>
                  <a:pt x="3481934" y="544026"/>
                  <a:pt x="3486970" y="542515"/>
                </a:cubicBezTo>
                <a:cubicBezTo>
                  <a:pt x="3496847" y="539552"/>
                  <a:pt x="3507387" y="539598"/>
                  <a:pt x="3517596" y="538139"/>
                </a:cubicBezTo>
                <a:cubicBezTo>
                  <a:pt x="3521971" y="533764"/>
                  <a:pt x="3526760" y="529767"/>
                  <a:pt x="3530721" y="525014"/>
                </a:cubicBezTo>
                <a:cubicBezTo>
                  <a:pt x="3558317" y="491899"/>
                  <a:pt x="3522763" y="528597"/>
                  <a:pt x="3548222" y="503138"/>
                </a:cubicBezTo>
                <a:cubicBezTo>
                  <a:pt x="3549680" y="497305"/>
                  <a:pt x="3549908" y="491016"/>
                  <a:pt x="3552597" y="485638"/>
                </a:cubicBezTo>
                <a:cubicBezTo>
                  <a:pt x="3563065" y="464702"/>
                  <a:pt x="3568817" y="460667"/>
                  <a:pt x="3583223" y="446262"/>
                </a:cubicBezTo>
                <a:cubicBezTo>
                  <a:pt x="3593304" y="447942"/>
                  <a:pt x="3611829" y="449627"/>
                  <a:pt x="3622599" y="455012"/>
                </a:cubicBezTo>
                <a:cubicBezTo>
                  <a:pt x="3627302" y="457363"/>
                  <a:pt x="3631349" y="460845"/>
                  <a:pt x="3635724" y="463762"/>
                </a:cubicBezTo>
                <a:cubicBezTo>
                  <a:pt x="3642044" y="463235"/>
                  <a:pt x="3689053" y="462157"/>
                  <a:pt x="3705726" y="455012"/>
                </a:cubicBezTo>
                <a:cubicBezTo>
                  <a:pt x="3720222" y="448799"/>
                  <a:pt x="3716750" y="446194"/>
                  <a:pt x="3727602" y="437512"/>
                </a:cubicBezTo>
                <a:cubicBezTo>
                  <a:pt x="3731708" y="434227"/>
                  <a:pt x="3736352" y="431678"/>
                  <a:pt x="3740727" y="428761"/>
                </a:cubicBezTo>
                <a:cubicBezTo>
                  <a:pt x="3742185" y="424386"/>
                  <a:pt x="3742150" y="419179"/>
                  <a:pt x="3745102" y="415636"/>
                </a:cubicBezTo>
                <a:cubicBezTo>
                  <a:pt x="3749770" y="410034"/>
                  <a:pt x="3756669" y="406749"/>
                  <a:pt x="3762602" y="402511"/>
                </a:cubicBezTo>
                <a:cubicBezTo>
                  <a:pt x="3766881" y="399454"/>
                  <a:pt x="3771025" y="396112"/>
                  <a:pt x="3775728" y="393760"/>
                </a:cubicBezTo>
                <a:cubicBezTo>
                  <a:pt x="3786192" y="388528"/>
                  <a:pt x="3799368" y="384422"/>
                  <a:pt x="3810729" y="380635"/>
                </a:cubicBezTo>
                <a:cubicBezTo>
                  <a:pt x="3819479" y="374802"/>
                  <a:pt x="3829544" y="370571"/>
                  <a:pt x="3836980" y="363135"/>
                </a:cubicBezTo>
                <a:cubicBezTo>
                  <a:pt x="3848580" y="351534"/>
                  <a:pt x="3860739" y="335942"/>
                  <a:pt x="3876356" y="328134"/>
                </a:cubicBezTo>
                <a:cubicBezTo>
                  <a:pt x="3880481" y="326072"/>
                  <a:pt x="3885106" y="325217"/>
                  <a:pt x="3889481" y="323759"/>
                </a:cubicBezTo>
                <a:cubicBezTo>
                  <a:pt x="3908103" y="305135"/>
                  <a:pt x="3889696" y="319962"/>
                  <a:pt x="3933232" y="310633"/>
                </a:cubicBezTo>
                <a:cubicBezTo>
                  <a:pt x="3942251" y="308700"/>
                  <a:pt x="3950733" y="304800"/>
                  <a:pt x="3959483" y="301883"/>
                </a:cubicBezTo>
                <a:cubicBezTo>
                  <a:pt x="3963858" y="300425"/>
                  <a:pt x="3968012" y="297891"/>
                  <a:pt x="3972608" y="297508"/>
                </a:cubicBezTo>
                <a:lnTo>
                  <a:pt x="4025110" y="293133"/>
                </a:lnTo>
                <a:cubicBezTo>
                  <a:pt x="4029485" y="290216"/>
                  <a:pt x="4033067" y="285352"/>
                  <a:pt x="4038235" y="284383"/>
                </a:cubicBezTo>
                <a:cubicBezTo>
                  <a:pt x="4056924" y="280879"/>
                  <a:pt x="4076227" y="282229"/>
                  <a:pt x="4095112" y="280007"/>
                </a:cubicBezTo>
                <a:cubicBezTo>
                  <a:pt x="4101084" y="279304"/>
                  <a:pt x="4106779" y="277090"/>
                  <a:pt x="4112612" y="275632"/>
                </a:cubicBezTo>
                <a:cubicBezTo>
                  <a:pt x="4144103" y="254638"/>
                  <a:pt x="4101326" y="280330"/>
                  <a:pt x="4160738" y="262507"/>
                </a:cubicBezTo>
                <a:cubicBezTo>
                  <a:pt x="4164689" y="261322"/>
                  <a:pt x="4165799" y="255602"/>
                  <a:pt x="4169489" y="253757"/>
                </a:cubicBezTo>
                <a:cubicBezTo>
                  <a:pt x="4174867" y="251068"/>
                  <a:pt x="4181156" y="250840"/>
                  <a:pt x="4186989" y="249382"/>
                </a:cubicBezTo>
                <a:cubicBezTo>
                  <a:pt x="4200114" y="250840"/>
                  <a:pt x="4216144" y="245394"/>
                  <a:pt x="4226365" y="253757"/>
                </a:cubicBezTo>
                <a:cubicBezTo>
                  <a:pt x="4235673" y="261372"/>
                  <a:pt x="4223706" y="284955"/>
                  <a:pt x="4235115" y="288758"/>
                </a:cubicBezTo>
                <a:cubicBezTo>
                  <a:pt x="4239490" y="290216"/>
                  <a:pt x="4244002" y="291316"/>
                  <a:pt x="4248241" y="293133"/>
                </a:cubicBezTo>
                <a:cubicBezTo>
                  <a:pt x="4260696" y="298471"/>
                  <a:pt x="4266039" y="303692"/>
                  <a:pt x="4278867" y="306258"/>
                </a:cubicBezTo>
                <a:cubicBezTo>
                  <a:pt x="4288979" y="308280"/>
                  <a:pt x="4299284" y="309175"/>
                  <a:pt x="4309492" y="310633"/>
                </a:cubicBezTo>
                <a:cubicBezTo>
                  <a:pt x="4343035" y="309175"/>
                  <a:pt x="4376724" y="309713"/>
                  <a:pt x="4410120" y="306258"/>
                </a:cubicBezTo>
                <a:cubicBezTo>
                  <a:pt x="4419295" y="305309"/>
                  <a:pt x="4427423" y="299745"/>
                  <a:pt x="4436371" y="297508"/>
                </a:cubicBezTo>
                <a:lnTo>
                  <a:pt x="4471372" y="288758"/>
                </a:lnTo>
                <a:cubicBezTo>
                  <a:pt x="4474289" y="284383"/>
                  <a:pt x="4475747" y="278549"/>
                  <a:pt x="4480122" y="275632"/>
                </a:cubicBezTo>
                <a:cubicBezTo>
                  <a:pt x="4492954" y="267077"/>
                  <a:pt x="4506421" y="273017"/>
                  <a:pt x="4519498" y="275632"/>
                </a:cubicBezTo>
                <a:cubicBezTo>
                  <a:pt x="4528248" y="274174"/>
                  <a:pt x="4537333" y="274062"/>
                  <a:pt x="4545749" y="271257"/>
                </a:cubicBezTo>
                <a:cubicBezTo>
                  <a:pt x="4560067" y="266484"/>
                  <a:pt x="4559139" y="259988"/>
                  <a:pt x="4567624" y="249382"/>
                </a:cubicBezTo>
                <a:cubicBezTo>
                  <a:pt x="4577808" y="236652"/>
                  <a:pt x="4575855" y="243252"/>
                  <a:pt x="4589500" y="231881"/>
                </a:cubicBezTo>
                <a:cubicBezTo>
                  <a:pt x="4611348" y="213674"/>
                  <a:pt x="4592684" y="222069"/>
                  <a:pt x="4615751" y="214381"/>
                </a:cubicBezTo>
                <a:cubicBezTo>
                  <a:pt x="4620126" y="211464"/>
                  <a:pt x="4624173" y="207982"/>
                  <a:pt x="4628876" y="205630"/>
                </a:cubicBezTo>
                <a:cubicBezTo>
                  <a:pt x="4637843" y="201146"/>
                  <a:pt x="4655560" y="198543"/>
                  <a:pt x="4663877" y="196880"/>
                </a:cubicBezTo>
                <a:cubicBezTo>
                  <a:pt x="4680904" y="171339"/>
                  <a:pt x="4661874" y="193507"/>
                  <a:pt x="4690128" y="179380"/>
                </a:cubicBezTo>
                <a:cubicBezTo>
                  <a:pt x="4693818" y="177535"/>
                  <a:pt x="4695657" y="173206"/>
                  <a:pt x="4698878" y="170629"/>
                </a:cubicBezTo>
                <a:cubicBezTo>
                  <a:pt x="4746754" y="132328"/>
                  <a:pt x="4720859" y="157400"/>
                  <a:pt x="4742629" y="135628"/>
                </a:cubicBezTo>
                <a:cubicBezTo>
                  <a:pt x="4744087" y="131253"/>
                  <a:pt x="4743743" y="125764"/>
                  <a:pt x="4747004" y="122503"/>
                </a:cubicBezTo>
                <a:cubicBezTo>
                  <a:pt x="4757316" y="112191"/>
                  <a:pt x="4782005" y="96252"/>
                  <a:pt x="4782005" y="96252"/>
                </a:cubicBezTo>
                <a:cubicBezTo>
                  <a:pt x="4786890" y="81600"/>
                  <a:pt x="4786234" y="65663"/>
                  <a:pt x="4803881" y="61251"/>
                </a:cubicBezTo>
                <a:cubicBezTo>
                  <a:pt x="4816693" y="58048"/>
                  <a:pt x="4830132" y="58334"/>
                  <a:pt x="4843257" y="56876"/>
                </a:cubicBezTo>
                <a:cubicBezTo>
                  <a:pt x="4869708" y="50264"/>
                  <a:pt x="4855050" y="54403"/>
                  <a:pt x="4887008" y="43751"/>
                </a:cubicBezTo>
                <a:lnTo>
                  <a:pt x="4900134" y="39376"/>
                </a:lnTo>
                <a:cubicBezTo>
                  <a:pt x="4907938" y="31571"/>
                  <a:pt x="4920655" y="17616"/>
                  <a:pt x="4930759" y="13125"/>
                </a:cubicBezTo>
                <a:cubicBezTo>
                  <a:pt x="4937554" y="10105"/>
                  <a:pt x="4945232" y="9455"/>
                  <a:pt x="4952635" y="8750"/>
                </a:cubicBezTo>
                <a:cubicBezTo>
                  <a:pt x="4975909" y="6533"/>
                  <a:pt x="4999303" y="5833"/>
                  <a:pt x="5022637" y="4375"/>
                </a:cubicBezTo>
                <a:cubicBezTo>
                  <a:pt x="5027012" y="2917"/>
                  <a:pt x="5031150" y="0"/>
                  <a:pt x="5035762" y="0"/>
                </a:cubicBezTo>
                <a:cubicBezTo>
                  <a:pt x="5065809" y="0"/>
                  <a:pt x="5048321" y="5297"/>
                  <a:pt x="5070763" y="8750"/>
                </a:cubicBezTo>
                <a:cubicBezTo>
                  <a:pt x="5085249" y="10979"/>
                  <a:pt x="5099930" y="11667"/>
                  <a:pt x="5114514" y="13125"/>
                </a:cubicBezTo>
                <a:cubicBezTo>
                  <a:pt x="5129904" y="16972"/>
                  <a:pt x="5135788" y="17099"/>
                  <a:pt x="5149515" y="26250"/>
                </a:cubicBezTo>
                <a:cubicBezTo>
                  <a:pt x="5152947" y="28538"/>
                  <a:pt x="5155045" y="32424"/>
                  <a:pt x="5158266" y="35001"/>
                </a:cubicBezTo>
                <a:cubicBezTo>
                  <a:pt x="5170382" y="44694"/>
                  <a:pt x="5170653" y="43505"/>
                  <a:pt x="5184516" y="48126"/>
                </a:cubicBezTo>
                <a:cubicBezTo>
                  <a:pt x="5187433" y="45209"/>
                  <a:pt x="5190046" y="41953"/>
                  <a:pt x="5193267" y="39376"/>
                </a:cubicBezTo>
                <a:cubicBezTo>
                  <a:pt x="5225827" y="13329"/>
                  <a:pt x="5236570" y="32063"/>
                  <a:pt x="5298269" y="35001"/>
                </a:cubicBezTo>
                <a:cubicBezTo>
                  <a:pt x="5308478" y="36459"/>
                  <a:pt x="5319471" y="35188"/>
                  <a:pt x="5328895" y="39376"/>
                </a:cubicBezTo>
                <a:cubicBezTo>
                  <a:pt x="5333700" y="41511"/>
                  <a:pt x="5334280" y="48461"/>
                  <a:pt x="5337646" y="52501"/>
                </a:cubicBezTo>
                <a:cubicBezTo>
                  <a:pt x="5343902" y="60008"/>
                  <a:pt x="5359992" y="74613"/>
                  <a:pt x="5368271" y="78752"/>
                </a:cubicBezTo>
                <a:cubicBezTo>
                  <a:pt x="5373649" y="81441"/>
                  <a:pt x="5379938" y="81669"/>
                  <a:pt x="5385772" y="83127"/>
                </a:cubicBezTo>
                <a:cubicBezTo>
                  <a:pt x="5394522" y="81669"/>
                  <a:pt x="5403324" y="80492"/>
                  <a:pt x="5412023" y="78752"/>
                </a:cubicBezTo>
                <a:cubicBezTo>
                  <a:pt x="5425756" y="76005"/>
                  <a:pt x="5430139" y="74172"/>
                  <a:pt x="5442648" y="70002"/>
                </a:cubicBezTo>
                <a:cubicBezTo>
                  <a:pt x="5445565" y="67085"/>
                  <a:pt x="5447330" y="61929"/>
                  <a:pt x="5451399" y="61251"/>
                </a:cubicBezTo>
                <a:cubicBezTo>
                  <a:pt x="5462698" y="59368"/>
                  <a:pt x="5473779" y="68880"/>
                  <a:pt x="5482024" y="74377"/>
                </a:cubicBezTo>
                <a:cubicBezTo>
                  <a:pt x="5483483" y="81669"/>
                  <a:pt x="5483323" y="89482"/>
                  <a:pt x="5486400" y="96252"/>
                </a:cubicBezTo>
                <a:cubicBezTo>
                  <a:pt x="5490752" y="105826"/>
                  <a:pt x="5500574" y="112526"/>
                  <a:pt x="5503900" y="122503"/>
                </a:cubicBezTo>
                <a:cubicBezTo>
                  <a:pt x="5505358" y="126878"/>
                  <a:pt x="5509393" y="131154"/>
                  <a:pt x="5508275" y="135628"/>
                </a:cubicBezTo>
                <a:cubicBezTo>
                  <a:pt x="5507484" y="138792"/>
                  <a:pt x="5502442" y="138545"/>
                  <a:pt x="5499525" y="140004"/>
                </a:cubicBezTo>
              </a:path>
            </a:pathLst>
          </a:custGeom>
          <a:noFill/>
          <a:ln w="571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2859088" y="5743575"/>
            <a:ext cx="287337" cy="0"/>
          </a:xfrm>
          <a:prstGeom prst="line">
            <a:avLst/>
          </a:prstGeom>
          <a:ln w="5715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8"/>
          <p:cNvSpPr>
            <a:spLocks noChangeArrowheads="1"/>
          </p:cNvSpPr>
          <p:nvPr/>
        </p:nvSpPr>
        <p:spPr bwMode="auto">
          <a:xfrm>
            <a:off x="339725" y="4092575"/>
            <a:ext cx="83518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lvl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pc="-60" dirty="0">
                <a:latin typeface="+mn-ea"/>
                <a:ea typeface="+mn-ea"/>
              </a:rPr>
              <a:t>經濟結構的改變</a:t>
            </a:r>
            <a:r>
              <a:rPr lang="zh-TW" altLang="en-US" spc="-60" dirty="0">
                <a:latin typeface="+mn-ea"/>
                <a:ea typeface="+mn-ea"/>
              </a:rPr>
              <a:t>：</a:t>
            </a:r>
            <a:r>
              <a:rPr lang="en-US" altLang="zh-TW" spc="-60" dirty="0">
                <a:latin typeface="+mn-ea"/>
                <a:ea typeface="+mn-ea"/>
              </a:rPr>
              <a:t>Nokia</a:t>
            </a:r>
            <a:r>
              <a:rPr lang="zh-TW" altLang="zh-TW" spc="-60" dirty="0">
                <a:latin typeface="+mn-ea"/>
                <a:ea typeface="+mn-ea"/>
              </a:rPr>
              <a:t>的起落</a:t>
            </a:r>
            <a:r>
              <a:rPr lang="zh-TW" altLang="en-US" spc="-60" dirty="0">
                <a:latin typeface="+mn-ea"/>
                <a:ea typeface="+mn-ea"/>
              </a:rPr>
              <a:t>。</a:t>
            </a:r>
            <a:endParaRPr lang="zh-TW" altLang="zh-TW" spc="-60" dirty="0">
              <a:latin typeface="+mn-ea"/>
              <a:ea typeface="+mn-ea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pc="-60" dirty="0">
                <a:latin typeface="+mn-ea"/>
                <a:ea typeface="+mn-ea"/>
              </a:rPr>
              <a:t>勞動市場供需不均</a:t>
            </a:r>
            <a:r>
              <a:rPr lang="zh-TW" altLang="en-US" spc="-60" dirty="0">
                <a:latin typeface="+mn-ea"/>
                <a:ea typeface="+mn-ea"/>
              </a:rPr>
              <a:t>：</a:t>
            </a:r>
            <a:r>
              <a:rPr lang="zh-TW" altLang="zh-TW" spc="-60" dirty="0">
                <a:latin typeface="+mn-ea"/>
                <a:ea typeface="+mn-ea"/>
              </a:rPr>
              <a:t>有些部門找不到人</a:t>
            </a:r>
            <a:r>
              <a:rPr lang="zh-TW" altLang="en-US" spc="-60" dirty="0">
                <a:latin typeface="+mn-ea"/>
                <a:ea typeface="+mn-ea"/>
              </a:rPr>
              <a:t>。</a:t>
            </a:r>
            <a:endParaRPr lang="zh-TW" altLang="zh-TW" spc="-60" dirty="0">
              <a:latin typeface="+mn-ea"/>
              <a:ea typeface="+mn-ea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pc="-60" dirty="0">
                <a:latin typeface="+mn-ea"/>
                <a:ea typeface="+mn-ea"/>
              </a:rPr>
              <a:t>傳統勞動力面臨知識經濟</a:t>
            </a:r>
            <a:r>
              <a:rPr lang="zh-TW" altLang="en-US" spc="-60" dirty="0">
                <a:latin typeface="+mn-ea"/>
                <a:ea typeface="+mn-ea"/>
              </a:rPr>
              <a:t>挑戰：</a:t>
            </a:r>
            <a:r>
              <a:rPr lang="zh-TW" altLang="zh-TW" spc="-60" dirty="0">
                <a:latin typeface="+mn-ea"/>
                <a:ea typeface="+mn-ea"/>
              </a:rPr>
              <a:t>轉型不易</a:t>
            </a:r>
            <a:r>
              <a:rPr lang="zh-TW" altLang="en-US" spc="-60" dirty="0">
                <a:latin typeface="+mn-ea"/>
                <a:ea typeface="+mn-ea"/>
              </a:rPr>
              <a:t>。</a:t>
            </a:r>
            <a:endParaRPr lang="zh-TW" altLang="zh-TW" spc="-60" dirty="0">
              <a:latin typeface="+mn-ea"/>
              <a:ea typeface="+mn-ea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zh-TW" spc="-60" dirty="0">
                <a:latin typeface="+mn-ea"/>
                <a:ea typeface="+mn-ea"/>
              </a:rPr>
              <a:t>人口老化</a:t>
            </a:r>
            <a:r>
              <a:rPr lang="zh-TW" altLang="en-US" spc="-60" dirty="0">
                <a:latin typeface="+mn-ea"/>
                <a:ea typeface="+mn-ea"/>
              </a:rPr>
              <a:t>：</a:t>
            </a:r>
            <a:r>
              <a:rPr lang="zh-TW" altLang="zh-TW" spc="-60" dirty="0">
                <a:latin typeface="+mn-ea"/>
                <a:ea typeface="+mn-ea"/>
              </a:rPr>
              <a:t>無法負擔失去年輕就業人口的後果</a:t>
            </a:r>
            <a:r>
              <a:rPr lang="zh-TW" altLang="en-US" spc="-60" dirty="0">
                <a:latin typeface="+mn-ea"/>
                <a:ea typeface="+mn-ea"/>
              </a:rPr>
              <a:t>。</a:t>
            </a:r>
            <a:endParaRPr lang="zh-TW" altLang="zh-TW" spc="-60" dirty="0">
              <a:latin typeface="+mn-ea"/>
              <a:ea typeface="+mn-ea"/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pc="-60" dirty="0">
                <a:latin typeface="+mn-ea"/>
                <a:ea typeface="+mn-ea"/>
              </a:rPr>
              <a:t>憂慮：</a:t>
            </a:r>
            <a:r>
              <a:rPr lang="zh-TW" altLang="zh-TW" spc="-60" dirty="0">
                <a:latin typeface="+mn-ea"/>
                <a:ea typeface="+mn-ea"/>
              </a:rPr>
              <a:t>低就業</a:t>
            </a:r>
            <a:r>
              <a:rPr lang="zh-TW" altLang="en-US" spc="-60" dirty="0">
                <a:latin typeface="+mn-ea"/>
                <a:ea typeface="+mn-ea"/>
              </a:rPr>
              <a:t>、</a:t>
            </a:r>
            <a:r>
              <a:rPr lang="zh-TW" altLang="zh-TW" spc="-60" dirty="0">
                <a:latin typeface="+mn-ea"/>
                <a:ea typeface="+mn-ea"/>
              </a:rPr>
              <a:t>高長期失業。</a:t>
            </a:r>
            <a:endParaRPr lang="zh-TW" altLang="zh-TW" sz="3000" spc="-60" dirty="0">
              <a:latin typeface="+mn-ea"/>
              <a:ea typeface="+mn-ea"/>
            </a:endParaRPr>
          </a:p>
        </p:txBody>
      </p:sp>
      <p:pic>
        <p:nvPicPr>
          <p:cNvPr id="22531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06550"/>
            <a:ext cx="44243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標題 1"/>
          <p:cNvSpPr txBox="1">
            <a:spLocks/>
          </p:cNvSpPr>
          <p:nvPr/>
        </p:nvSpPr>
        <p:spPr bwMode="auto">
          <a:xfrm>
            <a:off x="468313" y="908050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微軟正黑體" panose="020B0604030504040204" pitchFamily="34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zh-TW" sz="4400"/>
              <a:t>芬蘭的就業挑戰</a:t>
            </a:r>
            <a:endParaRPr kumimoji="0" lang="zh-TW" alt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灰階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灰階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灰階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灰階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灰階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1805</Words>
  <Application>Microsoft Office PowerPoint</Application>
  <PresentationFormat>如螢幕大小 (4:3)</PresentationFormat>
  <Paragraphs>217</Paragraphs>
  <Slides>34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公務溝通與宣導</vt:lpstr>
      <vt:lpstr>105-LDT2</vt:lpstr>
      <vt:lpstr>We were at HAUS (8.21~9.1, 2016) Finnish Institute of Public Management</vt:lpstr>
      <vt:lpstr>簡報大綱</vt:lpstr>
      <vt:lpstr>PowerPoint 簡報</vt:lpstr>
      <vt:lpstr>Finland, a land of solutions</vt:lpstr>
      <vt:lpstr>Finland, a land of solutions</vt:lpstr>
      <vt:lpstr>芬蘭失業率與鄰近國家比較</vt:lpstr>
      <vt:lpstr>PowerPoint 簡報</vt:lpstr>
      <vt:lpstr>芬蘭壯年就業率</vt:lpstr>
      <vt:lpstr>青年就業概況</vt:lpstr>
      <vt:lpstr>PowerPoint 簡報</vt:lpstr>
      <vt:lpstr>PowerPoint 簡報</vt:lpstr>
      <vt:lpstr>PowerPoint 簡報</vt:lpstr>
      <vt:lpstr>芬蘭青年就業保障服務</vt:lpstr>
      <vt:lpstr>芬蘭青年就業保障服務</vt:lpstr>
      <vt:lpstr>芬蘭青年就業保障服務</vt:lpstr>
      <vt:lpstr>芬蘭公共就業服務改革</vt:lpstr>
      <vt:lpstr>透過轉職保證及歐盟基金協助</vt:lpstr>
      <vt:lpstr>芬蘭轉職保證方案</vt:lpstr>
      <vt:lpstr>歐盟基金協助轉職與就業推動</vt:lpstr>
      <vt:lpstr>歐盟 EGF基金申請</vt:lpstr>
      <vt:lpstr>的故事</vt:lpstr>
      <vt:lpstr>PowerPoint 簡報</vt:lpstr>
      <vt:lpstr>的故事(續)</vt:lpstr>
      <vt:lpstr>PowerPoint 簡報</vt:lpstr>
      <vt:lpstr>心得</vt:lpstr>
      <vt:lpstr>心得</vt:lpstr>
      <vt:lpstr>政策建議</vt:lpstr>
      <vt:lpstr>PowerPoint 簡報</vt:lpstr>
      <vt:lpstr>芬蘭與台灣諸多相同 其做法可為借鏡 </vt:lpstr>
      <vt:lpstr>問題與機會</vt:lpstr>
      <vt:lpstr>面臨產業轉型的台灣 和芬蘭一樣有化危機為轉機的潛力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Phoebe Cheng</dc:creator>
  <cp:lastModifiedBy>評鑑發展中心陳昀孜</cp:lastModifiedBy>
  <cp:revision>350</cp:revision>
  <dcterms:created xsi:type="dcterms:W3CDTF">2012-03-21T08:06:05Z</dcterms:created>
  <dcterms:modified xsi:type="dcterms:W3CDTF">2016-11-03T08:47:38Z</dcterms:modified>
</cp:coreProperties>
</file>