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5" r:id="rId2"/>
    <p:sldMasterId id="2147483720" r:id="rId3"/>
  </p:sldMasterIdLst>
  <p:notesMasterIdLst>
    <p:notesMasterId r:id="rId31"/>
  </p:notesMasterIdLst>
  <p:handoutMasterIdLst>
    <p:handoutMasterId r:id="rId32"/>
  </p:handoutMasterIdLst>
  <p:sldIdLst>
    <p:sldId id="256" r:id="rId4"/>
    <p:sldId id="337" r:id="rId5"/>
    <p:sldId id="335" r:id="rId6"/>
    <p:sldId id="317" r:id="rId7"/>
    <p:sldId id="318" r:id="rId8"/>
    <p:sldId id="341" r:id="rId9"/>
    <p:sldId id="342" r:id="rId10"/>
    <p:sldId id="338" r:id="rId11"/>
    <p:sldId id="319" r:id="rId12"/>
    <p:sldId id="320" r:id="rId13"/>
    <p:sldId id="321" r:id="rId14"/>
    <p:sldId id="322" r:id="rId15"/>
    <p:sldId id="323" r:id="rId16"/>
    <p:sldId id="324" r:id="rId17"/>
    <p:sldId id="325" r:id="rId18"/>
    <p:sldId id="326" r:id="rId19"/>
    <p:sldId id="339" r:id="rId20"/>
    <p:sldId id="327" r:id="rId21"/>
    <p:sldId id="343" r:id="rId22"/>
    <p:sldId id="336" r:id="rId23"/>
    <p:sldId id="330" r:id="rId24"/>
    <p:sldId id="331" r:id="rId25"/>
    <p:sldId id="332" r:id="rId26"/>
    <p:sldId id="333" r:id="rId27"/>
    <p:sldId id="334" r:id="rId28"/>
    <p:sldId id="345" r:id="rId29"/>
    <p:sldId id="344" r:id="rId30"/>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7E39"/>
    <a:srgbClr val="00C057"/>
    <a:srgbClr val="004C22"/>
    <a:srgbClr val="660066"/>
    <a:srgbClr val="FF9900"/>
    <a:srgbClr val="C00000"/>
    <a:srgbClr val="CCECFF"/>
    <a:srgbClr val="33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B344D84-9AFB-497E-A393-DC336BA19D2E}" styleName="中等深淺樣式 3 - 輔色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佈景主題樣式 2 - 輔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佈景主題樣式 2 - 輔色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06799F8-075E-4A3A-A7F6-7FBC6576F1A4}" styleName="佈景主題樣式 2 - 輔色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36" autoAdjust="0"/>
  </p:normalViewPr>
  <p:slideViewPr>
    <p:cSldViewPr>
      <p:cViewPr>
        <p:scale>
          <a:sx n="91" d="100"/>
          <a:sy n="91" d="100"/>
        </p:scale>
        <p:origin x="-1210" y="2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DFB466-EA50-4D11-891E-2D5FF6C675DE}" type="doc">
      <dgm:prSet loTypeId="urn:microsoft.com/office/officeart/2005/8/layout/lProcess2" loCatId="list" qsTypeId="urn:microsoft.com/office/officeart/2005/8/quickstyle/simple1" qsCatId="simple" csTypeId="urn:microsoft.com/office/officeart/2005/8/colors/colorful5" csCatId="colorful" phldr="1"/>
      <dgm:spPr/>
      <dgm:t>
        <a:bodyPr/>
        <a:lstStyle/>
        <a:p>
          <a:endParaRPr lang="zh-TW" altLang="en-US"/>
        </a:p>
      </dgm:t>
    </dgm:pt>
    <dgm:pt modelId="{237B9083-3C83-4E5E-8F08-CAE9E76FD950}">
      <dgm:prSet phldrT="[文字]" custT="1"/>
      <dgm:spPr/>
      <dgm:t>
        <a:bodyPr/>
        <a:lstStyle/>
        <a:p>
          <a:r>
            <a:rPr lang="zh-TW" altLang="en-US" sz="2800" dirty="0" smtClean="0">
              <a:latin typeface="標楷體" panose="03000509000000000000" pitchFamily="65" charset="-120"/>
              <a:ea typeface="標楷體" panose="03000509000000000000" pitchFamily="65" charset="-120"/>
            </a:rPr>
            <a:t>基礎訓練</a:t>
          </a:r>
          <a:endParaRPr lang="zh-TW" altLang="en-US" sz="2800" dirty="0"/>
        </a:p>
      </dgm:t>
    </dgm:pt>
    <dgm:pt modelId="{527CEE8D-53AE-4703-8AB4-AC8D84838AF6}" type="parTrans" cxnId="{F9DCF164-5D53-4483-BCB3-610D723FFF10}">
      <dgm:prSet/>
      <dgm:spPr/>
      <dgm:t>
        <a:bodyPr/>
        <a:lstStyle/>
        <a:p>
          <a:endParaRPr lang="zh-TW" altLang="en-US"/>
        </a:p>
      </dgm:t>
    </dgm:pt>
    <dgm:pt modelId="{5068F8AE-4CD4-4A20-AB30-5B82084F1351}" type="sibTrans" cxnId="{F9DCF164-5D53-4483-BCB3-610D723FFF10}">
      <dgm:prSet/>
      <dgm:spPr/>
      <dgm:t>
        <a:bodyPr/>
        <a:lstStyle/>
        <a:p>
          <a:endParaRPr lang="zh-TW" altLang="en-US"/>
        </a:p>
      </dgm:t>
    </dgm:pt>
    <dgm:pt modelId="{D87B1A9B-6F3E-44DE-B067-F169EBD7436A}">
      <dgm:prSet custT="1"/>
      <dgm:spPr/>
      <dgm:t>
        <a:bodyPr/>
        <a:lstStyle/>
        <a:p>
          <a:r>
            <a:rPr lang="zh-TW" altLang="en-US" sz="2800" dirty="0" smtClean="0">
              <a:latin typeface="標楷體" panose="03000509000000000000" pitchFamily="65" charset="-120"/>
              <a:ea typeface="標楷體" panose="03000509000000000000" pitchFamily="65" charset="-120"/>
            </a:rPr>
            <a:t>實務訓練</a:t>
          </a:r>
          <a:endParaRPr lang="en-US" altLang="zh-TW" sz="2800" dirty="0" smtClean="0">
            <a:latin typeface="標楷體" panose="03000509000000000000" pitchFamily="65" charset="-120"/>
            <a:ea typeface="標楷體" panose="03000509000000000000" pitchFamily="65" charset="-120"/>
          </a:endParaRPr>
        </a:p>
      </dgm:t>
    </dgm:pt>
    <dgm:pt modelId="{32A5FAEC-28DB-478E-9A37-BB809DA8F90B}" type="parTrans" cxnId="{14B63F9E-27F9-4748-BD8D-B5E0D28B0BBE}">
      <dgm:prSet/>
      <dgm:spPr/>
      <dgm:t>
        <a:bodyPr/>
        <a:lstStyle/>
        <a:p>
          <a:endParaRPr lang="zh-TW" altLang="en-US"/>
        </a:p>
      </dgm:t>
    </dgm:pt>
    <dgm:pt modelId="{3B22EF25-4F3D-47AE-978F-CF03681E613B}" type="sibTrans" cxnId="{14B63F9E-27F9-4748-BD8D-B5E0D28B0BBE}">
      <dgm:prSet/>
      <dgm:spPr/>
      <dgm:t>
        <a:bodyPr/>
        <a:lstStyle/>
        <a:p>
          <a:endParaRPr lang="zh-TW" altLang="en-US"/>
        </a:p>
      </dgm:t>
    </dgm:pt>
    <dgm:pt modelId="{54CDA073-DBCA-4F03-A360-701DA4B2271D}">
      <dgm:prSet custT="1"/>
      <dgm:spPr/>
      <dgm:t>
        <a:bodyPr/>
        <a:lstStyle/>
        <a:p>
          <a:r>
            <a:rPr lang="zh-TW" altLang="en-US" sz="2800" dirty="0" smtClean="0">
              <a:latin typeface="標楷體" panose="03000509000000000000" pitchFamily="65" charset="-120"/>
              <a:ea typeface="標楷體" panose="03000509000000000000" pitchFamily="65" charset="-120"/>
            </a:rPr>
            <a:t>其他訓練</a:t>
          </a:r>
          <a:endParaRPr lang="zh-TW" altLang="en-US" sz="2800" dirty="0">
            <a:latin typeface="標楷體" panose="03000509000000000000" pitchFamily="65" charset="-120"/>
            <a:ea typeface="標楷體" panose="03000509000000000000" pitchFamily="65" charset="-120"/>
          </a:endParaRPr>
        </a:p>
      </dgm:t>
    </dgm:pt>
    <dgm:pt modelId="{329C4FC8-B5ED-4363-9545-FE7FBC18583E}" type="parTrans" cxnId="{A28C09A3-F09E-493F-B739-2E8A3808716A}">
      <dgm:prSet/>
      <dgm:spPr/>
      <dgm:t>
        <a:bodyPr/>
        <a:lstStyle/>
        <a:p>
          <a:endParaRPr lang="zh-TW" altLang="en-US"/>
        </a:p>
      </dgm:t>
    </dgm:pt>
    <dgm:pt modelId="{6666BD64-8F12-459A-842C-25F1389450A2}" type="sibTrans" cxnId="{A28C09A3-F09E-493F-B739-2E8A3808716A}">
      <dgm:prSet/>
      <dgm:spPr/>
      <dgm:t>
        <a:bodyPr/>
        <a:lstStyle/>
        <a:p>
          <a:endParaRPr lang="zh-TW" altLang="en-US"/>
        </a:p>
      </dgm:t>
    </dgm:pt>
    <dgm:pt modelId="{B603068B-90B5-44AC-BE94-E89126B7AA9F}">
      <dgm:prSet phldrT="[文字]" custT="1"/>
      <dgm:spPr>
        <a:solidFill>
          <a:schemeClr val="bg2">
            <a:lumMod val="90000"/>
          </a:schemeClr>
        </a:solidFill>
      </dgm:spPr>
      <dgm:t>
        <a:bodyPr/>
        <a:lstStyle/>
        <a:p>
          <a:pPr algn="l"/>
          <a:r>
            <a:rPr lang="zh-TW" altLang="en-US" sz="2400" dirty="0" smtClean="0">
              <a:solidFill>
                <a:schemeClr val="tx1"/>
              </a:solidFill>
              <a:latin typeface="標楷體" panose="03000509000000000000" pitchFamily="65" charset="-120"/>
              <a:ea typeface="標楷體" panose="03000509000000000000" pitchFamily="65" charset="-120"/>
            </a:rPr>
            <a:t>本會所屬國家文官學院辦理或委託訓練機關</a:t>
          </a:r>
          <a:r>
            <a:rPr lang="en-US" altLang="zh-TW" sz="2400" dirty="0" smtClean="0">
              <a:solidFill>
                <a:schemeClr val="tx1"/>
              </a:solidFill>
              <a:latin typeface="標楷體" panose="03000509000000000000" pitchFamily="65" charset="-120"/>
              <a:ea typeface="標楷體" panose="03000509000000000000" pitchFamily="65" charset="-120"/>
            </a:rPr>
            <a:t>(</a:t>
          </a:r>
          <a:r>
            <a:rPr lang="zh-TW" altLang="en-US" sz="2400" dirty="0" smtClean="0">
              <a:solidFill>
                <a:schemeClr val="tx1"/>
              </a:solidFill>
              <a:latin typeface="標楷體" panose="03000509000000000000" pitchFamily="65" charset="-120"/>
              <a:ea typeface="標楷體" panose="03000509000000000000" pitchFamily="65" charset="-120"/>
            </a:rPr>
            <a:t>構）學校辦理之訓練</a:t>
          </a:r>
          <a:endParaRPr lang="zh-TW" altLang="en-US" sz="2400" dirty="0">
            <a:solidFill>
              <a:schemeClr val="tx1"/>
            </a:solidFill>
          </a:endParaRPr>
        </a:p>
      </dgm:t>
    </dgm:pt>
    <dgm:pt modelId="{40AE6BD8-4B98-4E53-89E8-17DA0D599DED}" type="parTrans" cxnId="{8EBD6A83-0009-4FAE-A6A3-C1F0B47EBE16}">
      <dgm:prSet/>
      <dgm:spPr/>
      <dgm:t>
        <a:bodyPr/>
        <a:lstStyle/>
        <a:p>
          <a:endParaRPr lang="zh-TW" altLang="en-US"/>
        </a:p>
      </dgm:t>
    </dgm:pt>
    <dgm:pt modelId="{5DBCE9F1-C984-469D-ACDA-29D1EFA96D2B}" type="sibTrans" cxnId="{8EBD6A83-0009-4FAE-A6A3-C1F0B47EBE16}">
      <dgm:prSet/>
      <dgm:spPr/>
      <dgm:t>
        <a:bodyPr/>
        <a:lstStyle/>
        <a:p>
          <a:endParaRPr lang="zh-TW" altLang="en-US"/>
        </a:p>
      </dgm:t>
    </dgm:pt>
    <dgm:pt modelId="{C4C1671B-FB95-455A-8F3C-5A5D38F59B1D}">
      <dgm:prSet custT="1"/>
      <dgm:spPr>
        <a:solidFill>
          <a:schemeClr val="bg2">
            <a:lumMod val="75000"/>
          </a:schemeClr>
        </a:solidFill>
      </dgm:spPr>
      <dgm:t>
        <a:bodyPr/>
        <a:lstStyle/>
        <a:p>
          <a:pPr algn="l"/>
          <a:r>
            <a:rPr lang="zh-TW" altLang="en-US" sz="2400" dirty="0" smtClean="0">
              <a:solidFill>
                <a:schemeClr val="tx1"/>
              </a:solidFill>
              <a:latin typeface="標楷體" panose="03000509000000000000" pitchFamily="65" charset="-120"/>
              <a:ea typeface="標楷體" panose="03000509000000000000" pitchFamily="65" charset="-120"/>
            </a:rPr>
            <a:t>由保訓會委託各用人機關（構）學校辦理之訓練</a:t>
          </a:r>
          <a:endParaRPr lang="en-US" altLang="zh-TW" sz="2400" dirty="0" smtClean="0">
            <a:solidFill>
              <a:schemeClr val="tx1"/>
            </a:solidFill>
            <a:latin typeface="標楷體" panose="03000509000000000000" pitchFamily="65" charset="-120"/>
            <a:ea typeface="標楷體" panose="03000509000000000000" pitchFamily="65" charset="-120"/>
          </a:endParaRPr>
        </a:p>
      </dgm:t>
    </dgm:pt>
    <dgm:pt modelId="{F082565E-51E2-439E-B0E3-204500F202D7}" type="parTrans" cxnId="{68C69F07-C78E-4623-AE60-8C264AEFC6C4}">
      <dgm:prSet/>
      <dgm:spPr/>
      <dgm:t>
        <a:bodyPr/>
        <a:lstStyle/>
        <a:p>
          <a:endParaRPr lang="zh-TW" altLang="en-US"/>
        </a:p>
      </dgm:t>
    </dgm:pt>
    <dgm:pt modelId="{8860B88C-C86F-4D6F-A28D-1E0DEDEC652C}" type="sibTrans" cxnId="{68C69F07-C78E-4623-AE60-8C264AEFC6C4}">
      <dgm:prSet/>
      <dgm:spPr/>
      <dgm:t>
        <a:bodyPr/>
        <a:lstStyle/>
        <a:p>
          <a:endParaRPr lang="zh-TW" altLang="en-US"/>
        </a:p>
      </dgm:t>
    </dgm:pt>
    <dgm:pt modelId="{0457FAA9-8596-4CCB-BAA4-A8CE122EE4C1}">
      <dgm:prSet custT="1"/>
      <dgm:spPr>
        <a:solidFill>
          <a:schemeClr val="bg2">
            <a:lumMod val="50000"/>
          </a:schemeClr>
        </a:solidFill>
      </dgm:spPr>
      <dgm:t>
        <a:bodyPr/>
        <a:lstStyle/>
        <a:p>
          <a:pPr algn="l"/>
          <a:r>
            <a:rPr lang="zh-TW" altLang="en-US" sz="2400" dirty="0" smtClean="0">
              <a:solidFill>
                <a:schemeClr val="tx1"/>
              </a:solidFill>
              <a:latin typeface="標楷體" panose="03000509000000000000" pitchFamily="65" charset="-120"/>
              <a:ea typeface="標楷體" panose="03000509000000000000" pitchFamily="65" charset="-120"/>
            </a:rPr>
            <a:t>由保訓會委託申辦考試機關辦理之訓練</a:t>
          </a:r>
          <a:endParaRPr lang="en-US" altLang="zh-TW" sz="2400" dirty="0" smtClean="0">
            <a:solidFill>
              <a:schemeClr val="tx1"/>
            </a:solidFill>
            <a:latin typeface="標楷體" panose="03000509000000000000" pitchFamily="65" charset="-120"/>
            <a:ea typeface="標楷體" panose="03000509000000000000" pitchFamily="65" charset="-120"/>
          </a:endParaRPr>
        </a:p>
        <a:p>
          <a:pPr algn="l"/>
          <a:endParaRPr lang="zh-TW" altLang="en-US" sz="2400" dirty="0">
            <a:solidFill>
              <a:schemeClr val="tx1"/>
            </a:solidFill>
            <a:latin typeface="標楷體" panose="03000509000000000000" pitchFamily="65" charset="-120"/>
            <a:ea typeface="標楷體" panose="03000509000000000000" pitchFamily="65" charset="-120"/>
          </a:endParaRPr>
        </a:p>
      </dgm:t>
    </dgm:pt>
    <dgm:pt modelId="{8F364291-457C-4EF8-8DCF-19E65100E492}" type="parTrans" cxnId="{E0B0F132-60BA-4881-9013-F25542DC5406}">
      <dgm:prSet/>
      <dgm:spPr/>
      <dgm:t>
        <a:bodyPr/>
        <a:lstStyle/>
        <a:p>
          <a:endParaRPr lang="zh-TW" altLang="en-US"/>
        </a:p>
      </dgm:t>
    </dgm:pt>
    <dgm:pt modelId="{486847A4-FBE3-479C-B280-BD7255E11B4C}" type="sibTrans" cxnId="{E0B0F132-60BA-4881-9013-F25542DC5406}">
      <dgm:prSet/>
      <dgm:spPr/>
      <dgm:t>
        <a:bodyPr/>
        <a:lstStyle/>
        <a:p>
          <a:endParaRPr lang="zh-TW" altLang="en-US"/>
        </a:p>
      </dgm:t>
    </dgm:pt>
    <dgm:pt modelId="{E82E888A-4454-4667-972B-A0DC9BD220FC}" type="pres">
      <dgm:prSet presAssocID="{3FDFB466-EA50-4D11-891E-2D5FF6C675DE}" presName="theList" presStyleCnt="0">
        <dgm:presLayoutVars>
          <dgm:dir/>
          <dgm:animLvl val="lvl"/>
          <dgm:resizeHandles val="exact"/>
        </dgm:presLayoutVars>
      </dgm:prSet>
      <dgm:spPr/>
      <dgm:t>
        <a:bodyPr/>
        <a:lstStyle/>
        <a:p>
          <a:endParaRPr lang="zh-TW" altLang="en-US"/>
        </a:p>
      </dgm:t>
    </dgm:pt>
    <dgm:pt modelId="{98408A46-8DB1-418F-AA94-C2C45BF644FE}" type="pres">
      <dgm:prSet presAssocID="{237B9083-3C83-4E5E-8F08-CAE9E76FD950}" presName="compNode" presStyleCnt="0"/>
      <dgm:spPr/>
      <dgm:t>
        <a:bodyPr/>
        <a:lstStyle/>
        <a:p>
          <a:endParaRPr lang="zh-TW" altLang="en-US"/>
        </a:p>
      </dgm:t>
    </dgm:pt>
    <dgm:pt modelId="{BCA411F0-F3AC-4B00-AED3-58AFA91AF33D}" type="pres">
      <dgm:prSet presAssocID="{237B9083-3C83-4E5E-8F08-CAE9E76FD950}" presName="aNode" presStyleLbl="bgShp" presStyleIdx="0" presStyleCnt="3" custLinFactNeighborX="2696" custLinFactNeighborY="609"/>
      <dgm:spPr/>
      <dgm:t>
        <a:bodyPr/>
        <a:lstStyle/>
        <a:p>
          <a:endParaRPr lang="zh-TW" altLang="en-US"/>
        </a:p>
      </dgm:t>
    </dgm:pt>
    <dgm:pt modelId="{27251078-FB20-40A2-B42E-10D83E0127BB}" type="pres">
      <dgm:prSet presAssocID="{237B9083-3C83-4E5E-8F08-CAE9E76FD950}" presName="textNode" presStyleLbl="bgShp" presStyleIdx="0" presStyleCnt="3"/>
      <dgm:spPr/>
      <dgm:t>
        <a:bodyPr/>
        <a:lstStyle/>
        <a:p>
          <a:endParaRPr lang="zh-TW" altLang="en-US"/>
        </a:p>
      </dgm:t>
    </dgm:pt>
    <dgm:pt modelId="{FEC03A21-3726-489D-BBD5-647C4968398F}" type="pres">
      <dgm:prSet presAssocID="{237B9083-3C83-4E5E-8F08-CAE9E76FD950}" presName="compChildNode" presStyleCnt="0"/>
      <dgm:spPr/>
      <dgm:t>
        <a:bodyPr/>
        <a:lstStyle/>
        <a:p>
          <a:endParaRPr lang="zh-TW" altLang="en-US"/>
        </a:p>
      </dgm:t>
    </dgm:pt>
    <dgm:pt modelId="{40E11F1E-69A6-49E0-B04C-3425E3592A4A}" type="pres">
      <dgm:prSet presAssocID="{237B9083-3C83-4E5E-8F08-CAE9E76FD950}" presName="theInnerList" presStyleCnt="0"/>
      <dgm:spPr/>
      <dgm:t>
        <a:bodyPr/>
        <a:lstStyle/>
        <a:p>
          <a:endParaRPr lang="zh-TW" altLang="en-US"/>
        </a:p>
      </dgm:t>
    </dgm:pt>
    <dgm:pt modelId="{328AC80F-8F06-4126-9FE0-5D7B60D94C9B}" type="pres">
      <dgm:prSet presAssocID="{B603068B-90B5-44AC-BE94-E89126B7AA9F}" presName="childNode" presStyleLbl="node1" presStyleIdx="0" presStyleCnt="3" custScaleX="111333" custScaleY="124266" custLinFactNeighborX="3861" custLinFactNeighborY="-2481">
        <dgm:presLayoutVars>
          <dgm:bulletEnabled val="1"/>
        </dgm:presLayoutVars>
      </dgm:prSet>
      <dgm:spPr/>
      <dgm:t>
        <a:bodyPr/>
        <a:lstStyle/>
        <a:p>
          <a:endParaRPr lang="zh-TW" altLang="en-US"/>
        </a:p>
      </dgm:t>
    </dgm:pt>
    <dgm:pt modelId="{EAC1CD6E-7F35-4527-8A76-78905021E266}" type="pres">
      <dgm:prSet presAssocID="{237B9083-3C83-4E5E-8F08-CAE9E76FD950}" presName="aSpace" presStyleCnt="0"/>
      <dgm:spPr/>
      <dgm:t>
        <a:bodyPr/>
        <a:lstStyle/>
        <a:p>
          <a:endParaRPr lang="zh-TW" altLang="en-US"/>
        </a:p>
      </dgm:t>
    </dgm:pt>
    <dgm:pt modelId="{33D5C012-E15B-49AC-A827-43973787900F}" type="pres">
      <dgm:prSet presAssocID="{D87B1A9B-6F3E-44DE-B067-F169EBD7436A}" presName="compNode" presStyleCnt="0"/>
      <dgm:spPr/>
      <dgm:t>
        <a:bodyPr/>
        <a:lstStyle/>
        <a:p>
          <a:endParaRPr lang="zh-TW" altLang="en-US"/>
        </a:p>
      </dgm:t>
    </dgm:pt>
    <dgm:pt modelId="{77E8025D-9051-47B9-BAEE-8C53B30A0A30}" type="pres">
      <dgm:prSet presAssocID="{D87B1A9B-6F3E-44DE-B067-F169EBD7436A}" presName="aNode" presStyleLbl="bgShp" presStyleIdx="1" presStyleCnt="3" custLinFactNeighborX="1318" custLinFactNeighborY="609"/>
      <dgm:spPr/>
      <dgm:t>
        <a:bodyPr/>
        <a:lstStyle/>
        <a:p>
          <a:endParaRPr lang="zh-TW" altLang="en-US"/>
        </a:p>
      </dgm:t>
    </dgm:pt>
    <dgm:pt modelId="{1F4A0DFF-EFB4-416C-A5AC-0A970F8BC382}" type="pres">
      <dgm:prSet presAssocID="{D87B1A9B-6F3E-44DE-B067-F169EBD7436A}" presName="textNode" presStyleLbl="bgShp" presStyleIdx="1" presStyleCnt="3"/>
      <dgm:spPr/>
      <dgm:t>
        <a:bodyPr/>
        <a:lstStyle/>
        <a:p>
          <a:endParaRPr lang="zh-TW" altLang="en-US"/>
        </a:p>
      </dgm:t>
    </dgm:pt>
    <dgm:pt modelId="{C9BFB07C-3CEE-4D1B-BA39-99AA48AD584F}" type="pres">
      <dgm:prSet presAssocID="{D87B1A9B-6F3E-44DE-B067-F169EBD7436A}" presName="compChildNode" presStyleCnt="0"/>
      <dgm:spPr/>
      <dgm:t>
        <a:bodyPr/>
        <a:lstStyle/>
        <a:p>
          <a:endParaRPr lang="zh-TW" altLang="en-US"/>
        </a:p>
      </dgm:t>
    </dgm:pt>
    <dgm:pt modelId="{7A5E0ED8-7A77-4BC4-A370-E7371F6CBD10}" type="pres">
      <dgm:prSet presAssocID="{D87B1A9B-6F3E-44DE-B067-F169EBD7436A}" presName="theInnerList" presStyleCnt="0"/>
      <dgm:spPr/>
      <dgm:t>
        <a:bodyPr/>
        <a:lstStyle/>
        <a:p>
          <a:endParaRPr lang="zh-TW" altLang="en-US"/>
        </a:p>
      </dgm:t>
    </dgm:pt>
    <dgm:pt modelId="{4F1B180F-5310-4F17-9C11-83376E00719A}" type="pres">
      <dgm:prSet presAssocID="{C4C1671B-FB95-455A-8F3C-5A5D38F59B1D}" presName="childNode" presStyleLbl="node1" presStyleIdx="1" presStyleCnt="3" custScaleX="107562" custScaleY="107787" custLinFactNeighborX="3533" custLinFactNeighborY="-2481">
        <dgm:presLayoutVars>
          <dgm:bulletEnabled val="1"/>
        </dgm:presLayoutVars>
      </dgm:prSet>
      <dgm:spPr/>
      <dgm:t>
        <a:bodyPr/>
        <a:lstStyle/>
        <a:p>
          <a:endParaRPr lang="zh-TW" altLang="en-US"/>
        </a:p>
      </dgm:t>
    </dgm:pt>
    <dgm:pt modelId="{8CE6A350-08CE-4A66-9044-F035823EB300}" type="pres">
      <dgm:prSet presAssocID="{D87B1A9B-6F3E-44DE-B067-F169EBD7436A}" presName="aSpace" presStyleCnt="0"/>
      <dgm:spPr/>
      <dgm:t>
        <a:bodyPr/>
        <a:lstStyle/>
        <a:p>
          <a:endParaRPr lang="zh-TW" altLang="en-US"/>
        </a:p>
      </dgm:t>
    </dgm:pt>
    <dgm:pt modelId="{A0E8DFBD-D304-4355-ACF8-91E11A699F7A}" type="pres">
      <dgm:prSet presAssocID="{54CDA073-DBCA-4F03-A360-701DA4B2271D}" presName="compNode" presStyleCnt="0"/>
      <dgm:spPr/>
      <dgm:t>
        <a:bodyPr/>
        <a:lstStyle/>
        <a:p>
          <a:endParaRPr lang="zh-TW" altLang="en-US"/>
        </a:p>
      </dgm:t>
    </dgm:pt>
    <dgm:pt modelId="{137FEA19-307E-44D7-9C99-081EDE8F4725}" type="pres">
      <dgm:prSet presAssocID="{54CDA073-DBCA-4F03-A360-701DA4B2271D}" presName="aNode" presStyleLbl="bgShp" presStyleIdx="2" presStyleCnt="3" custLinFactNeighborX="2696" custLinFactNeighborY="609"/>
      <dgm:spPr/>
      <dgm:t>
        <a:bodyPr/>
        <a:lstStyle/>
        <a:p>
          <a:endParaRPr lang="zh-TW" altLang="en-US"/>
        </a:p>
      </dgm:t>
    </dgm:pt>
    <dgm:pt modelId="{276C226D-9FAD-4487-8700-A79D4B697114}" type="pres">
      <dgm:prSet presAssocID="{54CDA073-DBCA-4F03-A360-701DA4B2271D}" presName="textNode" presStyleLbl="bgShp" presStyleIdx="2" presStyleCnt="3"/>
      <dgm:spPr/>
      <dgm:t>
        <a:bodyPr/>
        <a:lstStyle/>
        <a:p>
          <a:endParaRPr lang="zh-TW" altLang="en-US"/>
        </a:p>
      </dgm:t>
    </dgm:pt>
    <dgm:pt modelId="{E517D801-22FB-4D00-B50E-4ED7096C9ED5}" type="pres">
      <dgm:prSet presAssocID="{54CDA073-DBCA-4F03-A360-701DA4B2271D}" presName="compChildNode" presStyleCnt="0"/>
      <dgm:spPr/>
      <dgm:t>
        <a:bodyPr/>
        <a:lstStyle/>
        <a:p>
          <a:endParaRPr lang="zh-TW" altLang="en-US"/>
        </a:p>
      </dgm:t>
    </dgm:pt>
    <dgm:pt modelId="{DA8ACFAC-542D-4C76-8B96-455D2F1E1E54}" type="pres">
      <dgm:prSet presAssocID="{54CDA073-DBCA-4F03-A360-701DA4B2271D}" presName="theInnerList" presStyleCnt="0"/>
      <dgm:spPr/>
      <dgm:t>
        <a:bodyPr/>
        <a:lstStyle/>
        <a:p>
          <a:endParaRPr lang="zh-TW" altLang="en-US"/>
        </a:p>
      </dgm:t>
    </dgm:pt>
    <dgm:pt modelId="{FEB497D9-B078-4A8D-A305-CEEFAF14381F}" type="pres">
      <dgm:prSet presAssocID="{0457FAA9-8596-4CCB-BAA4-A8CE122EE4C1}" presName="childNode" presStyleLbl="node1" presStyleIdx="2" presStyleCnt="3" custScaleX="103791" custScaleY="107787" custLinFactNeighborX="-48" custLinFactNeighborY="-2481">
        <dgm:presLayoutVars>
          <dgm:bulletEnabled val="1"/>
        </dgm:presLayoutVars>
      </dgm:prSet>
      <dgm:spPr/>
      <dgm:t>
        <a:bodyPr/>
        <a:lstStyle/>
        <a:p>
          <a:endParaRPr lang="zh-TW" altLang="en-US"/>
        </a:p>
      </dgm:t>
    </dgm:pt>
  </dgm:ptLst>
  <dgm:cxnLst>
    <dgm:cxn modelId="{AA00A750-0F55-4D0B-A056-C135A3A7F620}" type="presOf" srcId="{3FDFB466-EA50-4D11-891E-2D5FF6C675DE}" destId="{E82E888A-4454-4667-972B-A0DC9BD220FC}" srcOrd="0" destOrd="0" presId="urn:microsoft.com/office/officeart/2005/8/layout/lProcess2"/>
    <dgm:cxn modelId="{46C5B404-5ED8-4F13-80F0-005483293428}" type="presOf" srcId="{237B9083-3C83-4E5E-8F08-CAE9E76FD950}" destId="{BCA411F0-F3AC-4B00-AED3-58AFA91AF33D}" srcOrd="0" destOrd="0" presId="urn:microsoft.com/office/officeart/2005/8/layout/lProcess2"/>
    <dgm:cxn modelId="{E0B0F132-60BA-4881-9013-F25542DC5406}" srcId="{54CDA073-DBCA-4F03-A360-701DA4B2271D}" destId="{0457FAA9-8596-4CCB-BAA4-A8CE122EE4C1}" srcOrd="0" destOrd="0" parTransId="{8F364291-457C-4EF8-8DCF-19E65100E492}" sibTransId="{486847A4-FBE3-479C-B280-BD7255E11B4C}"/>
    <dgm:cxn modelId="{BECDBA6B-01D3-452D-9FD8-E191114D05C3}" type="presOf" srcId="{54CDA073-DBCA-4F03-A360-701DA4B2271D}" destId="{276C226D-9FAD-4487-8700-A79D4B697114}" srcOrd="1" destOrd="0" presId="urn:microsoft.com/office/officeart/2005/8/layout/lProcess2"/>
    <dgm:cxn modelId="{51B802B8-6960-491C-A85C-0717FD77D7F1}" type="presOf" srcId="{237B9083-3C83-4E5E-8F08-CAE9E76FD950}" destId="{27251078-FB20-40A2-B42E-10D83E0127BB}" srcOrd="1" destOrd="0" presId="urn:microsoft.com/office/officeart/2005/8/layout/lProcess2"/>
    <dgm:cxn modelId="{A28C09A3-F09E-493F-B739-2E8A3808716A}" srcId="{3FDFB466-EA50-4D11-891E-2D5FF6C675DE}" destId="{54CDA073-DBCA-4F03-A360-701DA4B2271D}" srcOrd="2" destOrd="0" parTransId="{329C4FC8-B5ED-4363-9545-FE7FBC18583E}" sibTransId="{6666BD64-8F12-459A-842C-25F1389450A2}"/>
    <dgm:cxn modelId="{14B63F9E-27F9-4748-BD8D-B5E0D28B0BBE}" srcId="{3FDFB466-EA50-4D11-891E-2D5FF6C675DE}" destId="{D87B1A9B-6F3E-44DE-B067-F169EBD7436A}" srcOrd="1" destOrd="0" parTransId="{32A5FAEC-28DB-478E-9A37-BB809DA8F90B}" sibTransId="{3B22EF25-4F3D-47AE-978F-CF03681E613B}"/>
    <dgm:cxn modelId="{43A01FD3-DD3A-48B3-8BDC-56D0E9B6C2C9}" type="presOf" srcId="{0457FAA9-8596-4CCB-BAA4-A8CE122EE4C1}" destId="{FEB497D9-B078-4A8D-A305-CEEFAF14381F}" srcOrd="0" destOrd="0" presId="urn:microsoft.com/office/officeart/2005/8/layout/lProcess2"/>
    <dgm:cxn modelId="{F9DCF164-5D53-4483-BCB3-610D723FFF10}" srcId="{3FDFB466-EA50-4D11-891E-2D5FF6C675DE}" destId="{237B9083-3C83-4E5E-8F08-CAE9E76FD950}" srcOrd="0" destOrd="0" parTransId="{527CEE8D-53AE-4703-8AB4-AC8D84838AF6}" sibTransId="{5068F8AE-4CD4-4A20-AB30-5B82084F1351}"/>
    <dgm:cxn modelId="{E0FDB6B7-0893-4142-93E7-F9F360F1B724}" type="presOf" srcId="{B603068B-90B5-44AC-BE94-E89126B7AA9F}" destId="{328AC80F-8F06-4126-9FE0-5D7B60D94C9B}" srcOrd="0" destOrd="0" presId="urn:microsoft.com/office/officeart/2005/8/layout/lProcess2"/>
    <dgm:cxn modelId="{2C0955DE-2DBB-48BC-A51A-DF9298DE86E3}" type="presOf" srcId="{D87B1A9B-6F3E-44DE-B067-F169EBD7436A}" destId="{1F4A0DFF-EFB4-416C-A5AC-0A970F8BC382}" srcOrd="1" destOrd="0" presId="urn:microsoft.com/office/officeart/2005/8/layout/lProcess2"/>
    <dgm:cxn modelId="{918665D3-6481-4A45-A916-4685E265FCC4}" type="presOf" srcId="{54CDA073-DBCA-4F03-A360-701DA4B2271D}" destId="{137FEA19-307E-44D7-9C99-081EDE8F4725}" srcOrd="0" destOrd="0" presId="urn:microsoft.com/office/officeart/2005/8/layout/lProcess2"/>
    <dgm:cxn modelId="{8EBD6A83-0009-4FAE-A6A3-C1F0B47EBE16}" srcId="{237B9083-3C83-4E5E-8F08-CAE9E76FD950}" destId="{B603068B-90B5-44AC-BE94-E89126B7AA9F}" srcOrd="0" destOrd="0" parTransId="{40AE6BD8-4B98-4E53-89E8-17DA0D599DED}" sibTransId="{5DBCE9F1-C984-469D-ACDA-29D1EFA96D2B}"/>
    <dgm:cxn modelId="{68C69F07-C78E-4623-AE60-8C264AEFC6C4}" srcId="{D87B1A9B-6F3E-44DE-B067-F169EBD7436A}" destId="{C4C1671B-FB95-455A-8F3C-5A5D38F59B1D}" srcOrd="0" destOrd="0" parTransId="{F082565E-51E2-439E-B0E3-204500F202D7}" sibTransId="{8860B88C-C86F-4D6F-A28D-1E0DEDEC652C}"/>
    <dgm:cxn modelId="{D35F1E48-655A-45AB-82AF-53772EC46E8F}" type="presOf" srcId="{C4C1671B-FB95-455A-8F3C-5A5D38F59B1D}" destId="{4F1B180F-5310-4F17-9C11-83376E00719A}" srcOrd="0" destOrd="0" presId="urn:microsoft.com/office/officeart/2005/8/layout/lProcess2"/>
    <dgm:cxn modelId="{47C7DC60-A4D2-493E-9941-A0406C602638}" type="presOf" srcId="{D87B1A9B-6F3E-44DE-B067-F169EBD7436A}" destId="{77E8025D-9051-47B9-BAEE-8C53B30A0A30}" srcOrd="0" destOrd="0" presId="urn:microsoft.com/office/officeart/2005/8/layout/lProcess2"/>
    <dgm:cxn modelId="{DDB4B1A0-1ACA-4D24-BFEB-C6412075EE12}" type="presParOf" srcId="{E82E888A-4454-4667-972B-A0DC9BD220FC}" destId="{98408A46-8DB1-418F-AA94-C2C45BF644FE}" srcOrd="0" destOrd="0" presId="urn:microsoft.com/office/officeart/2005/8/layout/lProcess2"/>
    <dgm:cxn modelId="{0071BA55-16CF-4F9B-BE7F-7CA1271FF8AE}" type="presParOf" srcId="{98408A46-8DB1-418F-AA94-C2C45BF644FE}" destId="{BCA411F0-F3AC-4B00-AED3-58AFA91AF33D}" srcOrd="0" destOrd="0" presId="urn:microsoft.com/office/officeart/2005/8/layout/lProcess2"/>
    <dgm:cxn modelId="{F505D0DB-6E18-4551-A6AB-648C48A39165}" type="presParOf" srcId="{98408A46-8DB1-418F-AA94-C2C45BF644FE}" destId="{27251078-FB20-40A2-B42E-10D83E0127BB}" srcOrd="1" destOrd="0" presId="urn:microsoft.com/office/officeart/2005/8/layout/lProcess2"/>
    <dgm:cxn modelId="{55951EBE-45F1-4498-87FB-24BB1BA97C2D}" type="presParOf" srcId="{98408A46-8DB1-418F-AA94-C2C45BF644FE}" destId="{FEC03A21-3726-489D-BBD5-647C4968398F}" srcOrd="2" destOrd="0" presId="urn:microsoft.com/office/officeart/2005/8/layout/lProcess2"/>
    <dgm:cxn modelId="{D1EEB2B6-5104-4C92-8C00-81164B464D1F}" type="presParOf" srcId="{FEC03A21-3726-489D-BBD5-647C4968398F}" destId="{40E11F1E-69A6-49E0-B04C-3425E3592A4A}" srcOrd="0" destOrd="0" presId="urn:microsoft.com/office/officeart/2005/8/layout/lProcess2"/>
    <dgm:cxn modelId="{32567A82-46F1-4DF3-B653-3B1FD562E98B}" type="presParOf" srcId="{40E11F1E-69A6-49E0-B04C-3425E3592A4A}" destId="{328AC80F-8F06-4126-9FE0-5D7B60D94C9B}" srcOrd="0" destOrd="0" presId="urn:microsoft.com/office/officeart/2005/8/layout/lProcess2"/>
    <dgm:cxn modelId="{DB63E786-D0B6-4042-883C-D45C6D01CFCA}" type="presParOf" srcId="{E82E888A-4454-4667-972B-A0DC9BD220FC}" destId="{EAC1CD6E-7F35-4527-8A76-78905021E266}" srcOrd="1" destOrd="0" presId="urn:microsoft.com/office/officeart/2005/8/layout/lProcess2"/>
    <dgm:cxn modelId="{1AC09A22-C313-4007-AE96-0E44300B573D}" type="presParOf" srcId="{E82E888A-4454-4667-972B-A0DC9BD220FC}" destId="{33D5C012-E15B-49AC-A827-43973787900F}" srcOrd="2" destOrd="0" presId="urn:microsoft.com/office/officeart/2005/8/layout/lProcess2"/>
    <dgm:cxn modelId="{28F806B3-1D46-4868-8899-63EC1456A117}" type="presParOf" srcId="{33D5C012-E15B-49AC-A827-43973787900F}" destId="{77E8025D-9051-47B9-BAEE-8C53B30A0A30}" srcOrd="0" destOrd="0" presId="urn:microsoft.com/office/officeart/2005/8/layout/lProcess2"/>
    <dgm:cxn modelId="{DA5DFFC0-ECBD-4A0F-AC83-CED5A315031B}" type="presParOf" srcId="{33D5C012-E15B-49AC-A827-43973787900F}" destId="{1F4A0DFF-EFB4-416C-A5AC-0A970F8BC382}" srcOrd="1" destOrd="0" presId="urn:microsoft.com/office/officeart/2005/8/layout/lProcess2"/>
    <dgm:cxn modelId="{1BF4CE88-DC4B-4B2C-B3E5-6635D9146BFD}" type="presParOf" srcId="{33D5C012-E15B-49AC-A827-43973787900F}" destId="{C9BFB07C-3CEE-4D1B-BA39-99AA48AD584F}" srcOrd="2" destOrd="0" presId="urn:microsoft.com/office/officeart/2005/8/layout/lProcess2"/>
    <dgm:cxn modelId="{445BB23B-29DA-4D9C-8A2D-FD9B78A558A1}" type="presParOf" srcId="{C9BFB07C-3CEE-4D1B-BA39-99AA48AD584F}" destId="{7A5E0ED8-7A77-4BC4-A370-E7371F6CBD10}" srcOrd="0" destOrd="0" presId="urn:microsoft.com/office/officeart/2005/8/layout/lProcess2"/>
    <dgm:cxn modelId="{86F9697F-350D-46CF-BD0D-66E8D1FED658}" type="presParOf" srcId="{7A5E0ED8-7A77-4BC4-A370-E7371F6CBD10}" destId="{4F1B180F-5310-4F17-9C11-83376E00719A}" srcOrd="0" destOrd="0" presId="urn:microsoft.com/office/officeart/2005/8/layout/lProcess2"/>
    <dgm:cxn modelId="{F81319FB-DA85-4AFC-9FA7-02125256BD63}" type="presParOf" srcId="{E82E888A-4454-4667-972B-A0DC9BD220FC}" destId="{8CE6A350-08CE-4A66-9044-F035823EB300}" srcOrd="3" destOrd="0" presId="urn:microsoft.com/office/officeart/2005/8/layout/lProcess2"/>
    <dgm:cxn modelId="{85F47D59-AD10-40C6-9213-91302C48073D}" type="presParOf" srcId="{E82E888A-4454-4667-972B-A0DC9BD220FC}" destId="{A0E8DFBD-D304-4355-ACF8-91E11A699F7A}" srcOrd="4" destOrd="0" presId="urn:microsoft.com/office/officeart/2005/8/layout/lProcess2"/>
    <dgm:cxn modelId="{F1BE5505-F9B9-45A3-B79B-3ED34AA145AA}" type="presParOf" srcId="{A0E8DFBD-D304-4355-ACF8-91E11A699F7A}" destId="{137FEA19-307E-44D7-9C99-081EDE8F4725}" srcOrd="0" destOrd="0" presId="urn:microsoft.com/office/officeart/2005/8/layout/lProcess2"/>
    <dgm:cxn modelId="{89A015CA-7338-493E-A443-F330E430C0A0}" type="presParOf" srcId="{A0E8DFBD-D304-4355-ACF8-91E11A699F7A}" destId="{276C226D-9FAD-4487-8700-A79D4B697114}" srcOrd="1" destOrd="0" presId="urn:microsoft.com/office/officeart/2005/8/layout/lProcess2"/>
    <dgm:cxn modelId="{C52304DD-6253-424B-AB80-4FA62F8A3966}" type="presParOf" srcId="{A0E8DFBD-D304-4355-ACF8-91E11A699F7A}" destId="{E517D801-22FB-4D00-B50E-4ED7096C9ED5}" srcOrd="2" destOrd="0" presId="urn:microsoft.com/office/officeart/2005/8/layout/lProcess2"/>
    <dgm:cxn modelId="{C974626A-0CA0-447D-B793-9341DEF973E2}" type="presParOf" srcId="{E517D801-22FB-4D00-B50E-4ED7096C9ED5}" destId="{DA8ACFAC-542D-4C76-8B96-455D2F1E1E54}" srcOrd="0" destOrd="0" presId="urn:microsoft.com/office/officeart/2005/8/layout/lProcess2"/>
    <dgm:cxn modelId="{E027FCE1-7783-464A-9006-DF7486F5F143}" type="presParOf" srcId="{DA8ACFAC-542D-4C76-8B96-455D2F1E1E54}" destId="{FEB497D9-B078-4A8D-A305-CEEFAF14381F}"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C3F603-4491-49F2-8ED9-5F83516C568C}" type="doc">
      <dgm:prSet loTypeId="urn:microsoft.com/office/officeart/2005/8/layout/vList2" loCatId="list" qsTypeId="urn:microsoft.com/office/officeart/2005/8/quickstyle/3d2" qsCatId="3D" csTypeId="urn:microsoft.com/office/officeart/2005/8/colors/accent6_5" csCatId="accent6" phldr="1"/>
      <dgm:spPr/>
      <dgm:t>
        <a:bodyPr/>
        <a:lstStyle/>
        <a:p>
          <a:endParaRPr lang="zh-TW" altLang="en-US"/>
        </a:p>
      </dgm:t>
    </dgm:pt>
    <dgm:pt modelId="{AF81B14D-3E36-4CD3-8DB3-4B2DAA2F5DAF}">
      <dgm:prSet phldrT="[文字]" custT="1"/>
      <dgm:spPr>
        <a:solidFill>
          <a:schemeClr val="bg2">
            <a:lumMod val="50000"/>
          </a:schemeClr>
        </a:solidFill>
      </dgm:spPr>
      <dgm:t>
        <a:bodyPr/>
        <a:lstStyle/>
        <a:p>
          <a:r>
            <a:rPr lang="zh-TW" altLang="en-US" sz="2800" dirty="0" smtClean="0">
              <a:latin typeface="標楷體" panose="03000509000000000000" pitchFamily="65" charset="-120"/>
              <a:ea typeface="標楷體" panose="03000509000000000000" pitchFamily="65" charset="-120"/>
            </a:rPr>
            <a:t>「公務人員考試錄取人員訓練辦法」</a:t>
          </a:r>
          <a:endParaRPr lang="zh-TW" altLang="en-US" sz="2800" dirty="0"/>
        </a:p>
      </dgm:t>
    </dgm:pt>
    <dgm:pt modelId="{33AA07BC-4A71-41B8-A622-1FD7FC000D73}" type="parTrans" cxnId="{B5E2F137-9D2E-4F1B-B0BB-75BC7B8CE0B6}">
      <dgm:prSet/>
      <dgm:spPr/>
      <dgm:t>
        <a:bodyPr/>
        <a:lstStyle/>
        <a:p>
          <a:endParaRPr lang="zh-TW" altLang="en-US"/>
        </a:p>
      </dgm:t>
    </dgm:pt>
    <dgm:pt modelId="{C842B066-2CF0-4BFD-8068-F0CD2E2869BE}" type="sibTrans" cxnId="{B5E2F137-9D2E-4F1B-B0BB-75BC7B8CE0B6}">
      <dgm:prSet/>
      <dgm:spPr/>
      <dgm:t>
        <a:bodyPr/>
        <a:lstStyle/>
        <a:p>
          <a:endParaRPr lang="zh-TW" altLang="en-US"/>
        </a:p>
      </dgm:t>
    </dgm:pt>
    <dgm:pt modelId="{7FED6764-AC0A-41C7-999C-06CEEBE65DCB}">
      <dgm:prSet phldrT="[文字]" custT="1"/>
      <dgm:spPr>
        <a:solidFill>
          <a:schemeClr val="bg2">
            <a:lumMod val="50000"/>
          </a:schemeClr>
        </a:solidFill>
      </dgm:spPr>
      <dgm:t>
        <a:bodyPr/>
        <a:lstStyle/>
        <a:p>
          <a:r>
            <a:rPr lang="zh-TW" altLang="en-US" sz="2800" dirty="0" smtClean="0">
              <a:latin typeface="標楷體" panose="03000509000000000000" pitchFamily="65" charset="-120"/>
              <a:ea typeface="標楷體" panose="03000509000000000000" pitchFamily="65" charset="-120"/>
            </a:rPr>
            <a:t> 「公務人員考試錄取人員基礎訓練輔導要點」</a:t>
          </a:r>
          <a:endParaRPr lang="zh-TW" altLang="en-US" sz="2800" dirty="0"/>
        </a:p>
      </dgm:t>
    </dgm:pt>
    <dgm:pt modelId="{7A9EB08F-0E88-4518-A5ED-9C1A88475A89}" type="parTrans" cxnId="{4455976E-798E-4066-8B29-4B75A406985A}">
      <dgm:prSet/>
      <dgm:spPr/>
      <dgm:t>
        <a:bodyPr/>
        <a:lstStyle/>
        <a:p>
          <a:endParaRPr lang="zh-TW" altLang="en-US"/>
        </a:p>
      </dgm:t>
    </dgm:pt>
    <dgm:pt modelId="{609C120E-829D-497A-A8E0-83FE6DBC8B9B}" type="sibTrans" cxnId="{4455976E-798E-4066-8B29-4B75A406985A}">
      <dgm:prSet/>
      <dgm:spPr/>
      <dgm:t>
        <a:bodyPr/>
        <a:lstStyle/>
        <a:p>
          <a:endParaRPr lang="zh-TW" altLang="en-US"/>
        </a:p>
      </dgm:t>
    </dgm:pt>
    <dgm:pt modelId="{0BBC748B-A3D4-4C8B-BCCF-79C22C55AE15}">
      <dgm:prSet phldrT="[文字]" custT="1"/>
      <dgm:spPr>
        <a:solidFill>
          <a:schemeClr val="bg2">
            <a:lumMod val="50000"/>
          </a:schemeClr>
        </a:solidFill>
      </dgm:spPr>
      <dgm:t>
        <a:bodyPr/>
        <a:lstStyle/>
        <a:p>
          <a:r>
            <a:rPr lang="zh-TW" altLang="en-US" sz="2800" dirty="0" smtClean="0">
              <a:latin typeface="標楷體"/>
              <a:ea typeface="標楷體"/>
            </a:rPr>
            <a:t> </a:t>
          </a:r>
          <a:r>
            <a:rPr lang="zh-TW" altLang="en-US" sz="2800" dirty="0" smtClean="0">
              <a:latin typeface="標楷體" panose="03000509000000000000" pitchFamily="65" charset="-120"/>
              <a:ea typeface="標楷體" panose="03000509000000000000" pitchFamily="65" charset="-120"/>
            </a:rPr>
            <a:t>「公務人員考試錄取人員實務訓練輔導要點」</a:t>
          </a:r>
          <a:endParaRPr lang="zh-TW" altLang="en-US" sz="2800" dirty="0"/>
        </a:p>
      </dgm:t>
    </dgm:pt>
    <dgm:pt modelId="{A30C371E-1709-4325-A710-55BAC052778D}" type="parTrans" cxnId="{9FF13A89-AB68-457D-81CD-39778CF0B572}">
      <dgm:prSet/>
      <dgm:spPr/>
      <dgm:t>
        <a:bodyPr/>
        <a:lstStyle/>
        <a:p>
          <a:endParaRPr lang="zh-TW" altLang="en-US"/>
        </a:p>
      </dgm:t>
    </dgm:pt>
    <dgm:pt modelId="{043F1F38-D93F-46F2-B0C7-EEFF6373BE19}" type="sibTrans" cxnId="{9FF13A89-AB68-457D-81CD-39778CF0B572}">
      <dgm:prSet/>
      <dgm:spPr/>
      <dgm:t>
        <a:bodyPr/>
        <a:lstStyle/>
        <a:p>
          <a:endParaRPr lang="zh-TW" altLang="en-US"/>
        </a:p>
      </dgm:t>
    </dgm:pt>
    <dgm:pt modelId="{3F218FD5-ED62-4907-B8C0-D504ABCE2484}">
      <dgm:prSet phldrT="[文字]" custT="1"/>
      <dgm:spPr>
        <a:solidFill>
          <a:schemeClr val="bg2">
            <a:lumMod val="50000"/>
          </a:schemeClr>
        </a:solidFill>
      </dgm:spPr>
      <dgm:t>
        <a:bodyPr/>
        <a:lstStyle/>
        <a:p>
          <a:r>
            <a:rPr lang="zh-TW" altLang="en-US" sz="2800" dirty="0" smtClean="0">
              <a:latin typeface="標楷體"/>
              <a:ea typeface="標楷體"/>
            </a:rPr>
            <a:t> </a:t>
          </a:r>
          <a:r>
            <a:rPr lang="zh-TW" altLang="en-US" sz="2800" dirty="0" smtClean="0">
              <a:latin typeface="標楷體" panose="03000509000000000000" pitchFamily="65" charset="-120"/>
              <a:ea typeface="標楷體" panose="03000509000000000000" pitchFamily="65" charset="-120"/>
            </a:rPr>
            <a:t>「公務人員考試錄取人員訓練成績考核要點」</a:t>
          </a:r>
          <a:endParaRPr lang="zh-TW" altLang="en-US" sz="2800" dirty="0"/>
        </a:p>
      </dgm:t>
    </dgm:pt>
    <dgm:pt modelId="{6462170E-46A3-4124-917E-3A3847EF35FC}" type="parTrans" cxnId="{5DC74D13-930F-4B4F-90BE-7AD78608C88C}">
      <dgm:prSet/>
      <dgm:spPr/>
      <dgm:t>
        <a:bodyPr/>
        <a:lstStyle/>
        <a:p>
          <a:endParaRPr lang="zh-TW" altLang="en-US"/>
        </a:p>
      </dgm:t>
    </dgm:pt>
    <dgm:pt modelId="{588811B2-18F5-45C9-94F7-74785A612DB5}" type="sibTrans" cxnId="{5DC74D13-930F-4B4F-90BE-7AD78608C88C}">
      <dgm:prSet/>
      <dgm:spPr/>
      <dgm:t>
        <a:bodyPr/>
        <a:lstStyle/>
        <a:p>
          <a:endParaRPr lang="zh-TW" altLang="en-US"/>
        </a:p>
      </dgm:t>
    </dgm:pt>
    <dgm:pt modelId="{3D8BCF36-57A2-496A-9D89-5827653B6A26}">
      <dgm:prSet phldrT="[文字]" custT="1"/>
      <dgm:spPr>
        <a:solidFill>
          <a:schemeClr val="bg2">
            <a:lumMod val="50000"/>
          </a:schemeClr>
        </a:solidFill>
      </dgm:spPr>
      <dgm:t>
        <a:bodyPr/>
        <a:lstStyle/>
        <a:p>
          <a:r>
            <a:rPr lang="zh-TW" altLang="en-US" sz="2800" dirty="0" smtClean="0">
              <a:latin typeface="標楷體"/>
              <a:ea typeface="標楷體"/>
            </a:rPr>
            <a:t> </a:t>
          </a:r>
          <a:r>
            <a:rPr lang="zh-TW" altLang="en-US" sz="2800" dirty="0" smtClean="0">
              <a:latin typeface="標楷體" panose="03000509000000000000" pitchFamily="65" charset="-120"/>
              <a:ea typeface="標楷體" panose="03000509000000000000" pitchFamily="65" charset="-120"/>
            </a:rPr>
            <a:t>「公務人員考試錄取人員訓練獎懲要點」</a:t>
          </a:r>
          <a:endParaRPr lang="zh-TW" altLang="en-US" sz="2800" dirty="0"/>
        </a:p>
      </dgm:t>
    </dgm:pt>
    <dgm:pt modelId="{FBC69F3E-01FD-42C7-BFB6-B0432B5CCD22}" type="parTrans" cxnId="{ECD39F6B-C931-4223-A31E-4E31DC056310}">
      <dgm:prSet/>
      <dgm:spPr/>
      <dgm:t>
        <a:bodyPr/>
        <a:lstStyle/>
        <a:p>
          <a:endParaRPr lang="zh-TW" altLang="en-US"/>
        </a:p>
      </dgm:t>
    </dgm:pt>
    <dgm:pt modelId="{A4A7A37A-0792-4955-9404-F590AAF2FB6D}" type="sibTrans" cxnId="{ECD39F6B-C931-4223-A31E-4E31DC056310}">
      <dgm:prSet/>
      <dgm:spPr/>
      <dgm:t>
        <a:bodyPr/>
        <a:lstStyle/>
        <a:p>
          <a:endParaRPr lang="zh-TW" altLang="en-US"/>
        </a:p>
      </dgm:t>
    </dgm:pt>
    <dgm:pt modelId="{510B3CF0-EB03-46A6-805E-DF72162A329D}" type="pres">
      <dgm:prSet presAssocID="{A1C3F603-4491-49F2-8ED9-5F83516C568C}" presName="linear" presStyleCnt="0">
        <dgm:presLayoutVars>
          <dgm:animLvl val="lvl"/>
          <dgm:resizeHandles val="exact"/>
        </dgm:presLayoutVars>
      </dgm:prSet>
      <dgm:spPr/>
      <dgm:t>
        <a:bodyPr/>
        <a:lstStyle/>
        <a:p>
          <a:endParaRPr lang="zh-TW" altLang="en-US"/>
        </a:p>
      </dgm:t>
    </dgm:pt>
    <dgm:pt modelId="{DAF71B36-E636-4068-9381-B0DE087770F8}" type="pres">
      <dgm:prSet presAssocID="{AF81B14D-3E36-4CD3-8DB3-4B2DAA2F5DAF}" presName="parentText" presStyleLbl="node1" presStyleIdx="0" presStyleCnt="5">
        <dgm:presLayoutVars>
          <dgm:chMax val="0"/>
          <dgm:bulletEnabled val="1"/>
        </dgm:presLayoutVars>
      </dgm:prSet>
      <dgm:spPr/>
      <dgm:t>
        <a:bodyPr/>
        <a:lstStyle/>
        <a:p>
          <a:endParaRPr lang="zh-TW" altLang="en-US"/>
        </a:p>
      </dgm:t>
    </dgm:pt>
    <dgm:pt modelId="{7E6092EE-6993-40B7-88FB-D023E3529D21}" type="pres">
      <dgm:prSet presAssocID="{C842B066-2CF0-4BFD-8068-F0CD2E2869BE}" presName="spacer" presStyleCnt="0"/>
      <dgm:spPr/>
      <dgm:t>
        <a:bodyPr/>
        <a:lstStyle/>
        <a:p>
          <a:endParaRPr lang="zh-TW" altLang="en-US"/>
        </a:p>
      </dgm:t>
    </dgm:pt>
    <dgm:pt modelId="{13F4B300-13AE-497C-85E9-014AE9AA159A}" type="pres">
      <dgm:prSet presAssocID="{7FED6764-AC0A-41C7-999C-06CEEBE65DCB}" presName="parentText" presStyleLbl="node1" presStyleIdx="1" presStyleCnt="5">
        <dgm:presLayoutVars>
          <dgm:chMax val="0"/>
          <dgm:bulletEnabled val="1"/>
        </dgm:presLayoutVars>
      </dgm:prSet>
      <dgm:spPr/>
      <dgm:t>
        <a:bodyPr/>
        <a:lstStyle/>
        <a:p>
          <a:endParaRPr lang="zh-TW" altLang="en-US"/>
        </a:p>
      </dgm:t>
    </dgm:pt>
    <dgm:pt modelId="{C8890C5D-03A6-4A67-9A92-1F0FCCF8209D}" type="pres">
      <dgm:prSet presAssocID="{609C120E-829D-497A-A8E0-83FE6DBC8B9B}" presName="spacer" presStyleCnt="0"/>
      <dgm:spPr/>
      <dgm:t>
        <a:bodyPr/>
        <a:lstStyle/>
        <a:p>
          <a:endParaRPr lang="zh-TW" altLang="en-US"/>
        </a:p>
      </dgm:t>
    </dgm:pt>
    <dgm:pt modelId="{2D29FF17-A5D4-4B53-B3C2-B865AC599CD7}" type="pres">
      <dgm:prSet presAssocID="{0BBC748B-A3D4-4C8B-BCCF-79C22C55AE15}" presName="parentText" presStyleLbl="node1" presStyleIdx="2" presStyleCnt="5">
        <dgm:presLayoutVars>
          <dgm:chMax val="0"/>
          <dgm:bulletEnabled val="1"/>
        </dgm:presLayoutVars>
      </dgm:prSet>
      <dgm:spPr/>
      <dgm:t>
        <a:bodyPr/>
        <a:lstStyle/>
        <a:p>
          <a:endParaRPr lang="zh-TW" altLang="en-US"/>
        </a:p>
      </dgm:t>
    </dgm:pt>
    <dgm:pt modelId="{11657F53-E522-4007-8F97-C70AC8765095}" type="pres">
      <dgm:prSet presAssocID="{043F1F38-D93F-46F2-B0C7-EEFF6373BE19}" presName="spacer" presStyleCnt="0"/>
      <dgm:spPr/>
      <dgm:t>
        <a:bodyPr/>
        <a:lstStyle/>
        <a:p>
          <a:endParaRPr lang="zh-TW" altLang="en-US"/>
        </a:p>
      </dgm:t>
    </dgm:pt>
    <dgm:pt modelId="{D5470328-4248-4DB1-B8F3-864EE5935D63}" type="pres">
      <dgm:prSet presAssocID="{3F218FD5-ED62-4907-B8C0-D504ABCE2484}" presName="parentText" presStyleLbl="node1" presStyleIdx="3" presStyleCnt="5">
        <dgm:presLayoutVars>
          <dgm:chMax val="0"/>
          <dgm:bulletEnabled val="1"/>
        </dgm:presLayoutVars>
      </dgm:prSet>
      <dgm:spPr/>
      <dgm:t>
        <a:bodyPr/>
        <a:lstStyle/>
        <a:p>
          <a:endParaRPr lang="zh-TW" altLang="en-US"/>
        </a:p>
      </dgm:t>
    </dgm:pt>
    <dgm:pt modelId="{38E2E075-8AA4-422C-8717-497845370A49}" type="pres">
      <dgm:prSet presAssocID="{588811B2-18F5-45C9-94F7-74785A612DB5}" presName="spacer" presStyleCnt="0"/>
      <dgm:spPr/>
      <dgm:t>
        <a:bodyPr/>
        <a:lstStyle/>
        <a:p>
          <a:endParaRPr lang="zh-TW" altLang="en-US"/>
        </a:p>
      </dgm:t>
    </dgm:pt>
    <dgm:pt modelId="{00F876E7-5186-4478-A7B2-CBB9A1B5E5E2}" type="pres">
      <dgm:prSet presAssocID="{3D8BCF36-57A2-496A-9D89-5827653B6A26}" presName="parentText" presStyleLbl="node1" presStyleIdx="4" presStyleCnt="5">
        <dgm:presLayoutVars>
          <dgm:chMax val="0"/>
          <dgm:bulletEnabled val="1"/>
        </dgm:presLayoutVars>
      </dgm:prSet>
      <dgm:spPr/>
      <dgm:t>
        <a:bodyPr/>
        <a:lstStyle/>
        <a:p>
          <a:endParaRPr lang="zh-TW" altLang="en-US"/>
        </a:p>
      </dgm:t>
    </dgm:pt>
  </dgm:ptLst>
  <dgm:cxnLst>
    <dgm:cxn modelId="{5DC74D13-930F-4B4F-90BE-7AD78608C88C}" srcId="{A1C3F603-4491-49F2-8ED9-5F83516C568C}" destId="{3F218FD5-ED62-4907-B8C0-D504ABCE2484}" srcOrd="3" destOrd="0" parTransId="{6462170E-46A3-4124-917E-3A3847EF35FC}" sibTransId="{588811B2-18F5-45C9-94F7-74785A612DB5}"/>
    <dgm:cxn modelId="{5CDD6916-45B1-4F14-99E6-EC3A52D841DE}" type="presOf" srcId="{0BBC748B-A3D4-4C8B-BCCF-79C22C55AE15}" destId="{2D29FF17-A5D4-4B53-B3C2-B865AC599CD7}" srcOrd="0" destOrd="0" presId="urn:microsoft.com/office/officeart/2005/8/layout/vList2"/>
    <dgm:cxn modelId="{564830A1-5CDF-4BB1-BE28-7E4742F6E1F6}" type="presOf" srcId="{3D8BCF36-57A2-496A-9D89-5827653B6A26}" destId="{00F876E7-5186-4478-A7B2-CBB9A1B5E5E2}" srcOrd="0" destOrd="0" presId="urn:microsoft.com/office/officeart/2005/8/layout/vList2"/>
    <dgm:cxn modelId="{9FF13A89-AB68-457D-81CD-39778CF0B572}" srcId="{A1C3F603-4491-49F2-8ED9-5F83516C568C}" destId="{0BBC748B-A3D4-4C8B-BCCF-79C22C55AE15}" srcOrd="2" destOrd="0" parTransId="{A30C371E-1709-4325-A710-55BAC052778D}" sibTransId="{043F1F38-D93F-46F2-B0C7-EEFF6373BE19}"/>
    <dgm:cxn modelId="{B5E2F137-9D2E-4F1B-B0BB-75BC7B8CE0B6}" srcId="{A1C3F603-4491-49F2-8ED9-5F83516C568C}" destId="{AF81B14D-3E36-4CD3-8DB3-4B2DAA2F5DAF}" srcOrd="0" destOrd="0" parTransId="{33AA07BC-4A71-41B8-A622-1FD7FC000D73}" sibTransId="{C842B066-2CF0-4BFD-8068-F0CD2E2869BE}"/>
    <dgm:cxn modelId="{6E3C0978-C824-4152-B8B6-DB67DE753BB5}" type="presOf" srcId="{7FED6764-AC0A-41C7-999C-06CEEBE65DCB}" destId="{13F4B300-13AE-497C-85E9-014AE9AA159A}" srcOrd="0" destOrd="0" presId="urn:microsoft.com/office/officeart/2005/8/layout/vList2"/>
    <dgm:cxn modelId="{B8323BD1-CE1E-4355-BEEB-8701ADB96088}" type="presOf" srcId="{3F218FD5-ED62-4907-B8C0-D504ABCE2484}" destId="{D5470328-4248-4DB1-B8F3-864EE5935D63}" srcOrd="0" destOrd="0" presId="urn:microsoft.com/office/officeart/2005/8/layout/vList2"/>
    <dgm:cxn modelId="{BF2B4CF8-A083-4E77-85EE-1ECB628E7F2E}" type="presOf" srcId="{A1C3F603-4491-49F2-8ED9-5F83516C568C}" destId="{510B3CF0-EB03-46A6-805E-DF72162A329D}" srcOrd="0" destOrd="0" presId="urn:microsoft.com/office/officeart/2005/8/layout/vList2"/>
    <dgm:cxn modelId="{FC1D37EB-2A48-4A8C-A6BF-1C4A638115C4}" type="presOf" srcId="{AF81B14D-3E36-4CD3-8DB3-4B2DAA2F5DAF}" destId="{DAF71B36-E636-4068-9381-B0DE087770F8}" srcOrd="0" destOrd="0" presId="urn:microsoft.com/office/officeart/2005/8/layout/vList2"/>
    <dgm:cxn modelId="{4455976E-798E-4066-8B29-4B75A406985A}" srcId="{A1C3F603-4491-49F2-8ED9-5F83516C568C}" destId="{7FED6764-AC0A-41C7-999C-06CEEBE65DCB}" srcOrd="1" destOrd="0" parTransId="{7A9EB08F-0E88-4518-A5ED-9C1A88475A89}" sibTransId="{609C120E-829D-497A-A8E0-83FE6DBC8B9B}"/>
    <dgm:cxn modelId="{ECD39F6B-C931-4223-A31E-4E31DC056310}" srcId="{A1C3F603-4491-49F2-8ED9-5F83516C568C}" destId="{3D8BCF36-57A2-496A-9D89-5827653B6A26}" srcOrd="4" destOrd="0" parTransId="{FBC69F3E-01FD-42C7-BFB6-B0432B5CCD22}" sibTransId="{A4A7A37A-0792-4955-9404-F590AAF2FB6D}"/>
    <dgm:cxn modelId="{0371E6C8-1E3C-4AAB-BAF2-77D2DF5A71F9}" type="presParOf" srcId="{510B3CF0-EB03-46A6-805E-DF72162A329D}" destId="{DAF71B36-E636-4068-9381-B0DE087770F8}" srcOrd="0" destOrd="0" presId="urn:microsoft.com/office/officeart/2005/8/layout/vList2"/>
    <dgm:cxn modelId="{B3538A5D-314A-4D90-9094-11CAC34428F3}" type="presParOf" srcId="{510B3CF0-EB03-46A6-805E-DF72162A329D}" destId="{7E6092EE-6993-40B7-88FB-D023E3529D21}" srcOrd="1" destOrd="0" presId="urn:microsoft.com/office/officeart/2005/8/layout/vList2"/>
    <dgm:cxn modelId="{7BDDF959-5681-4622-928B-A8F79973D1BE}" type="presParOf" srcId="{510B3CF0-EB03-46A6-805E-DF72162A329D}" destId="{13F4B300-13AE-497C-85E9-014AE9AA159A}" srcOrd="2" destOrd="0" presId="urn:microsoft.com/office/officeart/2005/8/layout/vList2"/>
    <dgm:cxn modelId="{EF5F07EB-7D81-40F2-9D49-3A81EF3E62EE}" type="presParOf" srcId="{510B3CF0-EB03-46A6-805E-DF72162A329D}" destId="{C8890C5D-03A6-4A67-9A92-1F0FCCF8209D}" srcOrd="3" destOrd="0" presId="urn:microsoft.com/office/officeart/2005/8/layout/vList2"/>
    <dgm:cxn modelId="{972CA277-D89A-492F-BF4A-92112B96A681}" type="presParOf" srcId="{510B3CF0-EB03-46A6-805E-DF72162A329D}" destId="{2D29FF17-A5D4-4B53-B3C2-B865AC599CD7}" srcOrd="4" destOrd="0" presId="urn:microsoft.com/office/officeart/2005/8/layout/vList2"/>
    <dgm:cxn modelId="{C8257670-C0E7-4C94-80A1-7DF7A2B927E9}" type="presParOf" srcId="{510B3CF0-EB03-46A6-805E-DF72162A329D}" destId="{11657F53-E522-4007-8F97-C70AC8765095}" srcOrd="5" destOrd="0" presId="urn:microsoft.com/office/officeart/2005/8/layout/vList2"/>
    <dgm:cxn modelId="{5A813378-76D4-4C69-A255-9B4B7824F2F4}" type="presParOf" srcId="{510B3CF0-EB03-46A6-805E-DF72162A329D}" destId="{D5470328-4248-4DB1-B8F3-864EE5935D63}" srcOrd="6" destOrd="0" presId="urn:microsoft.com/office/officeart/2005/8/layout/vList2"/>
    <dgm:cxn modelId="{DF8F34DC-9748-4F06-AD56-922986EE2E90}" type="presParOf" srcId="{510B3CF0-EB03-46A6-805E-DF72162A329D}" destId="{38E2E075-8AA4-422C-8717-497845370A49}" srcOrd="7" destOrd="0" presId="urn:microsoft.com/office/officeart/2005/8/layout/vList2"/>
    <dgm:cxn modelId="{15FE73AE-68A1-474B-BAC1-279A7F41CDA7}" type="presParOf" srcId="{510B3CF0-EB03-46A6-805E-DF72162A329D}" destId="{00F876E7-5186-4478-A7B2-CBB9A1B5E5E2}"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411F0-F3AC-4B00-AED3-58AFA91AF33D}">
      <dsp:nvSpPr>
        <dsp:cNvPr id="0" name=""/>
        <dsp:cNvSpPr/>
      </dsp:nvSpPr>
      <dsp:spPr>
        <a:xfrm>
          <a:off x="68735" y="0"/>
          <a:ext cx="2513683" cy="3241476"/>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kern="1200" dirty="0" smtClean="0">
              <a:latin typeface="標楷體" panose="03000509000000000000" pitchFamily="65" charset="-120"/>
              <a:ea typeface="標楷體" panose="03000509000000000000" pitchFamily="65" charset="-120"/>
            </a:rPr>
            <a:t>基礎訓練</a:t>
          </a:r>
          <a:endParaRPr lang="zh-TW" altLang="en-US" sz="2800" kern="1200" dirty="0"/>
        </a:p>
      </dsp:txBody>
      <dsp:txXfrm>
        <a:off x="68735" y="0"/>
        <a:ext cx="2513683" cy="972442"/>
      </dsp:txXfrm>
    </dsp:sp>
    <dsp:sp modelId="{328AC80F-8F06-4126-9FE0-5D7B60D94C9B}">
      <dsp:nvSpPr>
        <dsp:cNvPr id="0" name=""/>
        <dsp:cNvSpPr/>
      </dsp:nvSpPr>
      <dsp:spPr>
        <a:xfrm>
          <a:off x="216027" y="930428"/>
          <a:ext cx="2238847" cy="2106860"/>
        </a:xfrm>
        <a:prstGeom prst="roundRect">
          <a:avLst>
            <a:gd name="adj" fmla="val 10000"/>
          </a:avLst>
        </a:prstGeom>
        <a:solidFill>
          <a:schemeClr val="bg2">
            <a:lumMod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標楷體" panose="03000509000000000000" pitchFamily="65" charset="-120"/>
              <a:ea typeface="標楷體" panose="03000509000000000000" pitchFamily="65" charset="-120"/>
            </a:rPr>
            <a:t>本會所屬國家文官學院辦理或委託訓練機關</a:t>
          </a:r>
          <a:r>
            <a:rPr lang="en-US" altLang="zh-TW" sz="2400" kern="1200" dirty="0" smtClean="0">
              <a:solidFill>
                <a:schemeClr val="tx1"/>
              </a:solidFill>
              <a:latin typeface="標楷體" panose="03000509000000000000" pitchFamily="65" charset="-120"/>
              <a:ea typeface="標楷體" panose="03000509000000000000" pitchFamily="65" charset="-120"/>
            </a:rPr>
            <a:t>(</a:t>
          </a:r>
          <a:r>
            <a:rPr lang="zh-TW" altLang="en-US" sz="2400" kern="1200" dirty="0" smtClean="0">
              <a:solidFill>
                <a:schemeClr val="tx1"/>
              </a:solidFill>
              <a:latin typeface="標楷體" panose="03000509000000000000" pitchFamily="65" charset="-120"/>
              <a:ea typeface="標楷體" panose="03000509000000000000" pitchFamily="65" charset="-120"/>
            </a:rPr>
            <a:t>構）學校辦理之訓練</a:t>
          </a:r>
          <a:endParaRPr lang="zh-TW" altLang="en-US" sz="2400" kern="1200" dirty="0">
            <a:solidFill>
              <a:schemeClr val="tx1"/>
            </a:solidFill>
          </a:endParaRPr>
        </a:p>
      </dsp:txBody>
      <dsp:txXfrm>
        <a:off x="277735" y="992136"/>
        <a:ext cx="2115431" cy="1983444"/>
      </dsp:txXfrm>
    </dsp:sp>
    <dsp:sp modelId="{77E8025D-9051-47B9-BAEE-8C53B30A0A30}">
      <dsp:nvSpPr>
        <dsp:cNvPr id="0" name=""/>
        <dsp:cNvSpPr/>
      </dsp:nvSpPr>
      <dsp:spPr>
        <a:xfrm>
          <a:off x="2736307" y="0"/>
          <a:ext cx="2513683" cy="3241476"/>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kern="1200" dirty="0" smtClean="0">
              <a:latin typeface="標楷體" panose="03000509000000000000" pitchFamily="65" charset="-120"/>
              <a:ea typeface="標楷體" panose="03000509000000000000" pitchFamily="65" charset="-120"/>
            </a:rPr>
            <a:t>實務訓練</a:t>
          </a:r>
          <a:endParaRPr lang="en-US" altLang="zh-TW" sz="2800" kern="1200" dirty="0" smtClean="0">
            <a:latin typeface="標楷體" panose="03000509000000000000" pitchFamily="65" charset="-120"/>
            <a:ea typeface="標楷體" panose="03000509000000000000" pitchFamily="65" charset="-120"/>
          </a:endParaRPr>
        </a:p>
      </dsp:txBody>
      <dsp:txXfrm>
        <a:off x="2736307" y="0"/>
        <a:ext cx="2513683" cy="972442"/>
      </dsp:txXfrm>
    </dsp:sp>
    <dsp:sp modelId="{4F1B180F-5310-4F17-9C11-83376E00719A}">
      <dsp:nvSpPr>
        <dsp:cNvPr id="0" name=""/>
        <dsp:cNvSpPr/>
      </dsp:nvSpPr>
      <dsp:spPr>
        <a:xfrm>
          <a:off x="2949557" y="923970"/>
          <a:ext cx="2163014" cy="2106911"/>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標楷體" panose="03000509000000000000" pitchFamily="65" charset="-120"/>
              <a:ea typeface="標楷體" panose="03000509000000000000" pitchFamily="65" charset="-120"/>
            </a:rPr>
            <a:t>由保訓會委託各用人機關（構）學校辦理之訓練</a:t>
          </a:r>
          <a:endParaRPr lang="en-US" altLang="zh-TW" sz="2400" kern="1200" dirty="0" smtClean="0">
            <a:solidFill>
              <a:schemeClr val="tx1"/>
            </a:solidFill>
            <a:latin typeface="標楷體" panose="03000509000000000000" pitchFamily="65" charset="-120"/>
            <a:ea typeface="標楷體" panose="03000509000000000000" pitchFamily="65" charset="-120"/>
          </a:endParaRPr>
        </a:p>
      </dsp:txBody>
      <dsp:txXfrm>
        <a:off x="3011266" y="985679"/>
        <a:ext cx="2039596" cy="1983493"/>
      </dsp:txXfrm>
    </dsp:sp>
    <dsp:sp modelId="{137FEA19-307E-44D7-9C99-081EDE8F4725}">
      <dsp:nvSpPr>
        <dsp:cNvPr id="0" name=""/>
        <dsp:cNvSpPr/>
      </dsp:nvSpPr>
      <dsp:spPr>
        <a:xfrm>
          <a:off x="5406353" y="0"/>
          <a:ext cx="2513683" cy="3241476"/>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kern="1200" dirty="0" smtClean="0">
              <a:latin typeface="標楷體" panose="03000509000000000000" pitchFamily="65" charset="-120"/>
              <a:ea typeface="標楷體" panose="03000509000000000000" pitchFamily="65" charset="-120"/>
            </a:rPr>
            <a:t>其他訓練</a:t>
          </a:r>
          <a:endParaRPr lang="zh-TW" altLang="en-US" sz="2800" kern="1200" dirty="0">
            <a:latin typeface="標楷體" panose="03000509000000000000" pitchFamily="65" charset="-120"/>
            <a:ea typeface="標楷體" panose="03000509000000000000" pitchFamily="65" charset="-120"/>
          </a:endParaRPr>
        </a:p>
      </dsp:txBody>
      <dsp:txXfrm>
        <a:off x="5406353" y="0"/>
        <a:ext cx="2513683" cy="972442"/>
      </dsp:txXfrm>
    </dsp:sp>
    <dsp:sp modelId="{FEB497D9-B078-4A8D-A305-CEEFAF14381F}">
      <dsp:nvSpPr>
        <dsp:cNvPr id="0" name=""/>
        <dsp:cNvSpPr/>
      </dsp:nvSpPr>
      <dsp:spPr>
        <a:xfrm>
          <a:off x="5617672" y="923970"/>
          <a:ext cx="2087181" cy="2106911"/>
        </a:xfrm>
        <a:prstGeom prst="roundRect">
          <a:avLst>
            <a:gd name="adj" fmla="val 10000"/>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標楷體" panose="03000509000000000000" pitchFamily="65" charset="-120"/>
              <a:ea typeface="標楷體" panose="03000509000000000000" pitchFamily="65" charset="-120"/>
            </a:rPr>
            <a:t>由保訓會委託申辦考試機關辦理之訓練</a:t>
          </a:r>
          <a:endParaRPr lang="en-US" altLang="zh-TW" sz="2400" kern="1200" dirty="0" smtClean="0">
            <a:solidFill>
              <a:schemeClr val="tx1"/>
            </a:solidFill>
            <a:latin typeface="標楷體" panose="03000509000000000000" pitchFamily="65" charset="-120"/>
            <a:ea typeface="標楷體" panose="03000509000000000000" pitchFamily="65" charset="-120"/>
          </a:endParaRPr>
        </a:p>
        <a:p>
          <a:pPr lvl="0" algn="l" defTabSz="1066800">
            <a:lnSpc>
              <a:spcPct val="90000"/>
            </a:lnSpc>
            <a:spcBef>
              <a:spcPct val="0"/>
            </a:spcBef>
            <a:spcAft>
              <a:spcPct val="35000"/>
            </a:spcAft>
          </a:pPr>
          <a:endParaRPr lang="zh-TW" altLang="en-US" sz="2400" kern="1200" dirty="0">
            <a:solidFill>
              <a:schemeClr val="tx1"/>
            </a:solidFill>
            <a:latin typeface="標楷體" panose="03000509000000000000" pitchFamily="65" charset="-120"/>
            <a:ea typeface="標楷體" panose="03000509000000000000" pitchFamily="65" charset="-120"/>
          </a:endParaRPr>
        </a:p>
      </dsp:txBody>
      <dsp:txXfrm>
        <a:off x="5678803" y="985101"/>
        <a:ext cx="1964919" cy="19846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F71B36-E636-4068-9381-B0DE087770F8}">
      <dsp:nvSpPr>
        <dsp:cNvPr id="0" name=""/>
        <dsp:cNvSpPr/>
      </dsp:nvSpPr>
      <dsp:spPr>
        <a:xfrm>
          <a:off x="0" y="4340"/>
          <a:ext cx="7488832" cy="702000"/>
        </a:xfrm>
        <a:prstGeom prst="roundRect">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latin typeface="標楷體" panose="03000509000000000000" pitchFamily="65" charset="-120"/>
              <a:ea typeface="標楷體" panose="03000509000000000000" pitchFamily="65" charset="-120"/>
            </a:rPr>
            <a:t>「公務人員考試錄取人員訓練辦法」</a:t>
          </a:r>
          <a:endParaRPr lang="zh-TW" altLang="en-US" sz="2800" kern="1200" dirty="0"/>
        </a:p>
      </dsp:txBody>
      <dsp:txXfrm>
        <a:off x="34269" y="38609"/>
        <a:ext cx="7420294" cy="633462"/>
      </dsp:txXfrm>
    </dsp:sp>
    <dsp:sp modelId="{13F4B300-13AE-497C-85E9-014AE9AA159A}">
      <dsp:nvSpPr>
        <dsp:cNvPr id="0" name=""/>
        <dsp:cNvSpPr/>
      </dsp:nvSpPr>
      <dsp:spPr>
        <a:xfrm>
          <a:off x="0" y="720740"/>
          <a:ext cx="7488832" cy="702000"/>
        </a:xfrm>
        <a:prstGeom prst="roundRect">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latin typeface="標楷體" panose="03000509000000000000" pitchFamily="65" charset="-120"/>
              <a:ea typeface="標楷體" panose="03000509000000000000" pitchFamily="65" charset="-120"/>
            </a:rPr>
            <a:t> 「公務人員考試錄取人員基礎訓練輔導要點」</a:t>
          </a:r>
          <a:endParaRPr lang="zh-TW" altLang="en-US" sz="2800" kern="1200" dirty="0"/>
        </a:p>
      </dsp:txBody>
      <dsp:txXfrm>
        <a:off x="34269" y="755009"/>
        <a:ext cx="7420294" cy="633462"/>
      </dsp:txXfrm>
    </dsp:sp>
    <dsp:sp modelId="{2D29FF17-A5D4-4B53-B3C2-B865AC599CD7}">
      <dsp:nvSpPr>
        <dsp:cNvPr id="0" name=""/>
        <dsp:cNvSpPr/>
      </dsp:nvSpPr>
      <dsp:spPr>
        <a:xfrm>
          <a:off x="0" y="1437140"/>
          <a:ext cx="7488832" cy="702000"/>
        </a:xfrm>
        <a:prstGeom prst="roundRect">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latin typeface="標楷體"/>
              <a:ea typeface="標楷體"/>
            </a:rPr>
            <a:t> </a:t>
          </a:r>
          <a:r>
            <a:rPr lang="zh-TW" altLang="en-US" sz="2800" kern="1200" dirty="0" smtClean="0">
              <a:latin typeface="標楷體" panose="03000509000000000000" pitchFamily="65" charset="-120"/>
              <a:ea typeface="標楷體" panose="03000509000000000000" pitchFamily="65" charset="-120"/>
            </a:rPr>
            <a:t>「公務人員考試錄取人員實務訓練輔導要點」</a:t>
          </a:r>
          <a:endParaRPr lang="zh-TW" altLang="en-US" sz="2800" kern="1200" dirty="0"/>
        </a:p>
      </dsp:txBody>
      <dsp:txXfrm>
        <a:off x="34269" y="1471409"/>
        <a:ext cx="7420294" cy="633462"/>
      </dsp:txXfrm>
    </dsp:sp>
    <dsp:sp modelId="{D5470328-4248-4DB1-B8F3-864EE5935D63}">
      <dsp:nvSpPr>
        <dsp:cNvPr id="0" name=""/>
        <dsp:cNvSpPr/>
      </dsp:nvSpPr>
      <dsp:spPr>
        <a:xfrm>
          <a:off x="0" y="2153541"/>
          <a:ext cx="7488832" cy="702000"/>
        </a:xfrm>
        <a:prstGeom prst="roundRect">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latin typeface="標楷體"/>
              <a:ea typeface="標楷體"/>
            </a:rPr>
            <a:t> </a:t>
          </a:r>
          <a:r>
            <a:rPr lang="zh-TW" altLang="en-US" sz="2800" kern="1200" dirty="0" smtClean="0">
              <a:latin typeface="標楷體" panose="03000509000000000000" pitchFamily="65" charset="-120"/>
              <a:ea typeface="標楷體" panose="03000509000000000000" pitchFamily="65" charset="-120"/>
            </a:rPr>
            <a:t>「公務人員考試錄取人員訓練成績考核要點」</a:t>
          </a:r>
          <a:endParaRPr lang="zh-TW" altLang="en-US" sz="2800" kern="1200" dirty="0"/>
        </a:p>
      </dsp:txBody>
      <dsp:txXfrm>
        <a:off x="34269" y="2187810"/>
        <a:ext cx="7420294" cy="633462"/>
      </dsp:txXfrm>
    </dsp:sp>
    <dsp:sp modelId="{00F876E7-5186-4478-A7B2-CBB9A1B5E5E2}">
      <dsp:nvSpPr>
        <dsp:cNvPr id="0" name=""/>
        <dsp:cNvSpPr/>
      </dsp:nvSpPr>
      <dsp:spPr>
        <a:xfrm>
          <a:off x="0" y="2869941"/>
          <a:ext cx="7488832" cy="702000"/>
        </a:xfrm>
        <a:prstGeom prst="roundRect">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latin typeface="標楷體"/>
              <a:ea typeface="標楷體"/>
            </a:rPr>
            <a:t> </a:t>
          </a:r>
          <a:r>
            <a:rPr lang="zh-TW" altLang="en-US" sz="2800" kern="1200" dirty="0" smtClean="0">
              <a:latin typeface="標楷體" panose="03000509000000000000" pitchFamily="65" charset="-120"/>
              <a:ea typeface="標楷體" panose="03000509000000000000" pitchFamily="65" charset="-120"/>
            </a:rPr>
            <a:t>「公務人員考試錄取人員訓練獎懲要點」</a:t>
          </a:r>
          <a:endParaRPr lang="zh-TW" altLang="en-US" sz="2800" kern="1200" dirty="0"/>
        </a:p>
      </dsp:txBody>
      <dsp:txXfrm>
        <a:off x="34269" y="2904210"/>
        <a:ext cx="7420294" cy="63346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DE95738-FC8E-497B-AC2A-D083AF1AAC1C}" type="datetimeFigureOut">
              <a:rPr lang="zh-TW" altLang="en-US" smtClean="0"/>
              <a:pPr/>
              <a:t>2016/12/16</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530DC5A-0B4E-4FD9-A2B5-558AB1C19C4A}" type="slidenum">
              <a:rPr lang="zh-TW" altLang="en-US" smtClean="0"/>
              <a:pPr/>
              <a:t>‹#›</a:t>
            </a:fld>
            <a:endParaRPr lang="zh-TW" altLang="en-US"/>
          </a:p>
        </p:txBody>
      </p:sp>
    </p:spTree>
    <p:extLst>
      <p:ext uri="{BB962C8B-B14F-4D97-AF65-F5344CB8AC3E}">
        <p14:creationId xmlns:p14="http://schemas.microsoft.com/office/powerpoint/2010/main" val="531194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C90F28B-7E76-4311-8538-8C36E241EEC4}" type="datetimeFigureOut">
              <a:rPr lang="zh-TW" altLang="en-US" smtClean="0"/>
              <a:pPr/>
              <a:t>2016/12/16</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907D68B-F2E0-40A7-B670-7883BBDD92F6}" type="slidenum">
              <a:rPr lang="zh-TW" altLang="en-US" smtClean="0"/>
              <a:pPr/>
              <a:t>‹#›</a:t>
            </a:fld>
            <a:endParaRPr lang="zh-TW" altLang="en-US"/>
          </a:p>
        </p:txBody>
      </p:sp>
    </p:spTree>
    <p:extLst>
      <p:ext uri="{BB962C8B-B14F-4D97-AF65-F5344CB8AC3E}">
        <p14:creationId xmlns:p14="http://schemas.microsoft.com/office/powerpoint/2010/main" val="2940474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3</a:t>
            </a:fld>
            <a:endParaRPr lang="zh-TW" altLang="en-US"/>
          </a:p>
        </p:txBody>
      </p:sp>
    </p:spTree>
    <p:extLst>
      <p:ext uri="{BB962C8B-B14F-4D97-AF65-F5344CB8AC3E}">
        <p14:creationId xmlns:p14="http://schemas.microsoft.com/office/powerpoint/2010/main" val="768476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13</a:t>
            </a:fld>
            <a:endParaRPr lang="zh-TW" altLang="en-US"/>
          </a:p>
        </p:txBody>
      </p:sp>
    </p:spTree>
    <p:extLst>
      <p:ext uri="{BB962C8B-B14F-4D97-AF65-F5344CB8AC3E}">
        <p14:creationId xmlns:p14="http://schemas.microsoft.com/office/powerpoint/2010/main" val="2262766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14</a:t>
            </a:fld>
            <a:endParaRPr lang="zh-TW" altLang="en-US"/>
          </a:p>
        </p:txBody>
      </p:sp>
    </p:spTree>
    <p:extLst>
      <p:ext uri="{BB962C8B-B14F-4D97-AF65-F5344CB8AC3E}">
        <p14:creationId xmlns:p14="http://schemas.microsoft.com/office/powerpoint/2010/main" val="2536212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15</a:t>
            </a:fld>
            <a:endParaRPr lang="zh-TW" altLang="en-US"/>
          </a:p>
        </p:txBody>
      </p:sp>
    </p:spTree>
    <p:extLst>
      <p:ext uri="{BB962C8B-B14F-4D97-AF65-F5344CB8AC3E}">
        <p14:creationId xmlns:p14="http://schemas.microsoft.com/office/powerpoint/2010/main" val="3145952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16</a:t>
            </a:fld>
            <a:endParaRPr lang="zh-TW" altLang="en-US"/>
          </a:p>
        </p:txBody>
      </p:sp>
    </p:spTree>
    <p:extLst>
      <p:ext uri="{BB962C8B-B14F-4D97-AF65-F5344CB8AC3E}">
        <p14:creationId xmlns:p14="http://schemas.microsoft.com/office/powerpoint/2010/main" val="841156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17</a:t>
            </a:fld>
            <a:endParaRPr lang="zh-TW" altLang="en-US"/>
          </a:p>
        </p:txBody>
      </p:sp>
    </p:spTree>
    <p:extLst>
      <p:ext uri="{BB962C8B-B14F-4D97-AF65-F5344CB8AC3E}">
        <p14:creationId xmlns:p14="http://schemas.microsoft.com/office/powerpoint/2010/main" val="1756475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18</a:t>
            </a:fld>
            <a:endParaRPr lang="zh-TW" altLang="en-US"/>
          </a:p>
        </p:txBody>
      </p:sp>
    </p:spTree>
    <p:extLst>
      <p:ext uri="{BB962C8B-B14F-4D97-AF65-F5344CB8AC3E}">
        <p14:creationId xmlns:p14="http://schemas.microsoft.com/office/powerpoint/2010/main" val="2048266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19</a:t>
            </a:fld>
            <a:endParaRPr lang="zh-TW" altLang="en-US"/>
          </a:p>
        </p:txBody>
      </p:sp>
    </p:spTree>
    <p:extLst>
      <p:ext uri="{BB962C8B-B14F-4D97-AF65-F5344CB8AC3E}">
        <p14:creationId xmlns:p14="http://schemas.microsoft.com/office/powerpoint/2010/main" val="2607382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20</a:t>
            </a:fld>
            <a:endParaRPr lang="zh-TW" altLang="en-US"/>
          </a:p>
        </p:txBody>
      </p:sp>
    </p:spTree>
    <p:extLst>
      <p:ext uri="{BB962C8B-B14F-4D97-AF65-F5344CB8AC3E}">
        <p14:creationId xmlns:p14="http://schemas.microsoft.com/office/powerpoint/2010/main" val="27840539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21</a:t>
            </a:fld>
            <a:endParaRPr lang="zh-TW" altLang="en-US"/>
          </a:p>
        </p:txBody>
      </p:sp>
    </p:spTree>
    <p:extLst>
      <p:ext uri="{BB962C8B-B14F-4D97-AF65-F5344CB8AC3E}">
        <p14:creationId xmlns:p14="http://schemas.microsoft.com/office/powerpoint/2010/main" val="4213201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22</a:t>
            </a:fld>
            <a:endParaRPr lang="zh-TW" altLang="en-US"/>
          </a:p>
        </p:txBody>
      </p:sp>
    </p:spTree>
    <p:extLst>
      <p:ext uri="{BB962C8B-B14F-4D97-AF65-F5344CB8AC3E}">
        <p14:creationId xmlns:p14="http://schemas.microsoft.com/office/powerpoint/2010/main" val="3568398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4</a:t>
            </a:fld>
            <a:endParaRPr lang="zh-TW" altLang="en-US"/>
          </a:p>
        </p:txBody>
      </p:sp>
    </p:spTree>
    <p:extLst>
      <p:ext uri="{BB962C8B-B14F-4D97-AF65-F5344CB8AC3E}">
        <p14:creationId xmlns:p14="http://schemas.microsoft.com/office/powerpoint/2010/main" val="2866159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23</a:t>
            </a:fld>
            <a:endParaRPr lang="zh-TW" altLang="en-US"/>
          </a:p>
        </p:txBody>
      </p:sp>
    </p:spTree>
    <p:extLst>
      <p:ext uri="{BB962C8B-B14F-4D97-AF65-F5344CB8AC3E}">
        <p14:creationId xmlns:p14="http://schemas.microsoft.com/office/powerpoint/2010/main" val="23268230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24</a:t>
            </a:fld>
            <a:endParaRPr lang="zh-TW" altLang="en-US"/>
          </a:p>
        </p:txBody>
      </p:sp>
    </p:spTree>
    <p:extLst>
      <p:ext uri="{BB962C8B-B14F-4D97-AF65-F5344CB8AC3E}">
        <p14:creationId xmlns:p14="http://schemas.microsoft.com/office/powerpoint/2010/main" val="33164183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25</a:t>
            </a:fld>
            <a:endParaRPr lang="zh-TW" altLang="en-US"/>
          </a:p>
        </p:txBody>
      </p:sp>
    </p:spTree>
    <p:extLst>
      <p:ext uri="{BB962C8B-B14F-4D97-AF65-F5344CB8AC3E}">
        <p14:creationId xmlns:p14="http://schemas.microsoft.com/office/powerpoint/2010/main" val="21003577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26</a:t>
            </a:fld>
            <a:endParaRPr lang="zh-TW" altLang="en-US"/>
          </a:p>
        </p:txBody>
      </p:sp>
    </p:spTree>
    <p:extLst>
      <p:ext uri="{BB962C8B-B14F-4D97-AF65-F5344CB8AC3E}">
        <p14:creationId xmlns:p14="http://schemas.microsoft.com/office/powerpoint/2010/main" val="118233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5</a:t>
            </a:fld>
            <a:endParaRPr lang="zh-TW" altLang="en-US"/>
          </a:p>
        </p:txBody>
      </p:sp>
    </p:spTree>
    <p:extLst>
      <p:ext uri="{BB962C8B-B14F-4D97-AF65-F5344CB8AC3E}">
        <p14:creationId xmlns:p14="http://schemas.microsoft.com/office/powerpoint/2010/main" val="479797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6</a:t>
            </a:fld>
            <a:endParaRPr lang="zh-TW" altLang="en-US"/>
          </a:p>
        </p:txBody>
      </p:sp>
    </p:spTree>
    <p:extLst>
      <p:ext uri="{BB962C8B-B14F-4D97-AF65-F5344CB8AC3E}">
        <p14:creationId xmlns:p14="http://schemas.microsoft.com/office/powerpoint/2010/main" val="1244208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8</a:t>
            </a:fld>
            <a:endParaRPr lang="zh-TW" altLang="en-US"/>
          </a:p>
        </p:txBody>
      </p:sp>
    </p:spTree>
    <p:extLst>
      <p:ext uri="{BB962C8B-B14F-4D97-AF65-F5344CB8AC3E}">
        <p14:creationId xmlns:p14="http://schemas.microsoft.com/office/powerpoint/2010/main" val="3913068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9</a:t>
            </a:fld>
            <a:endParaRPr lang="zh-TW" altLang="en-US"/>
          </a:p>
        </p:txBody>
      </p:sp>
    </p:spTree>
    <p:extLst>
      <p:ext uri="{BB962C8B-B14F-4D97-AF65-F5344CB8AC3E}">
        <p14:creationId xmlns:p14="http://schemas.microsoft.com/office/powerpoint/2010/main" val="377740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10</a:t>
            </a:fld>
            <a:endParaRPr lang="zh-TW" altLang="en-US"/>
          </a:p>
        </p:txBody>
      </p:sp>
    </p:spTree>
    <p:extLst>
      <p:ext uri="{BB962C8B-B14F-4D97-AF65-F5344CB8AC3E}">
        <p14:creationId xmlns:p14="http://schemas.microsoft.com/office/powerpoint/2010/main" val="3097577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11</a:t>
            </a:fld>
            <a:endParaRPr lang="zh-TW" altLang="en-US"/>
          </a:p>
        </p:txBody>
      </p:sp>
    </p:spTree>
    <p:extLst>
      <p:ext uri="{BB962C8B-B14F-4D97-AF65-F5344CB8AC3E}">
        <p14:creationId xmlns:p14="http://schemas.microsoft.com/office/powerpoint/2010/main" val="69237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907D68B-F2E0-40A7-B670-7883BBDD92F6}" type="slidenum">
              <a:rPr lang="zh-TW" altLang="en-US" smtClean="0"/>
              <a:pPr/>
              <a:t>12</a:t>
            </a:fld>
            <a:endParaRPr lang="zh-TW" altLang="en-US"/>
          </a:p>
        </p:txBody>
      </p:sp>
    </p:spTree>
    <p:extLst>
      <p:ext uri="{BB962C8B-B14F-4D97-AF65-F5344CB8AC3E}">
        <p14:creationId xmlns:p14="http://schemas.microsoft.com/office/powerpoint/2010/main" val="2374604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lvl1pPr>
              <a:defRPr>
                <a:latin typeface="標楷體" pitchFamily="65" charset="-120"/>
                <a:ea typeface="標楷體" pitchFamily="65" charset="-120"/>
              </a:defRPr>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atin typeface="標楷體" pitchFamily="65" charset="-120"/>
                <a:ea typeface="標楷體" pitchFamily="65" charset="-12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9"/>
          <p:cNvSpPr>
            <a:spLocks noGrp="1"/>
          </p:cNvSpPr>
          <p:nvPr>
            <p:ph type="dt" sz="half" idx="10"/>
          </p:nvPr>
        </p:nvSpPr>
        <p:spPr/>
        <p:txBody>
          <a:bodyPr/>
          <a:lstStyle>
            <a:lvl1pPr>
              <a:defRPr/>
            </a:lvl1pPr>
          </a:lstStyle>
          <a:p>
            <a:pPr>
              <a:defRPr/>
            </a:pPr>
            <a:fld id="{68056DFE-AEB7-4459-82F9-0EB5189BA228}"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DD7131FF-9D8C-4EC9-A5E8-33D190324D5B}" type="slidenum">
              <a:rPr lang="zh-TW" altLang="en-US"/>
              <a:pPr>
                <a:defRPr/>
              </a:pPr>
              <a:t>‹#›</a:t>
            </a:fld>
            <a:endParaRPr lang="zh-TW" alt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9"/>
          <p:cNvSpPr>
            <a:spLocks noGrp="1"/>
          </p:cNvSpPr>
          <p:nvPr>
            <p:ph type="dt" sz="half" idx="10"/>
          </p:nvPr>
        </p:nvSpPr>
        <p:spPr/>
        <p:txBody>
          <a:bodyPr/>
          <a:lstStyle>
            <a:lvl1pPr>
              <a:defRPr/>
            </a:lvl1pPr>
          </a:lstStyle>
          <a:p>
            <a:pPr>
              <a:defRPr/>
            </a:pPr>
            <a:fld id="{E17DE466-F48E-43EE-B65B-DF4C1259384F}"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79891A21-1C1C-4259-B37D-06D9AEB0CF88}" type="slidenum">
              <a:rPr lang="zh-TW" altLang="en-US"/>
              <a:pPr>
                <a:defRPr/>
              </a:pPr>
              <a:t>‹#›</a:t>
            </a:fld>
            <a:endParaRPr lang="zh-TW"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704850"/>
            <a:ext cx="2057400" cy="56197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704850"/>
            <a:ext cx="6019800" cy="56197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9"/>
          <p:cNvSpPr>
            <a:spLocks noGrp="1"/>
          </p:cNvSpPr>
          <p:nvPr>
            <p:ph type="dt" sz="half" idx="10"/>
          </p:nvPr>
        </p:nvSpPr>
        <p:spPr/>
        <p:txBody>
          <a:bodyPr/>
          <a:lstStyle>
            <a:lvl1pPr>
              <a:defRPr/>
            </a:lvl1pPr>
          </a:lstStyle>
          <a:p>
            <a:pPr>
              <a:defRPr/>
            </a:pPr>
            <a:fld id="{86FD8A59-349D-4484-AC30-46E2B8863389}"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B2786E01-C758-40FD-B5E5-E816336CC484}" type="slidenum">
              <a:rPr lang="zh-TW" altLang="en-US"/>
              <a:pPr>
                <a:defRPr/>
              </a:pPr>
              <a:t>‹#›</a:t>
            </a:fld>
            <a:endParaRPr lang="zh-TW"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850"/>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935163"/>
            <a:ext cx="4038600" cy="43894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935163"/>
            <a:ext cx="4038600" cy="43894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9"/>
          <p:cNvSpPr>
            <a:spLocks noGrp="1"/>
          </p:cNvSpPr>
          <p:nvPr>
            <p:ph type="dt" sz="half" idx="10"/>
          </p:nvPr>
        </p:nvSpPr>
        <p:spPr/>
        <p:txBody>
          <a:bodyPr/>
          <a:lstStyle>
            <a:lvl1pPr>
              <a:defRPr/>
            </a:lvl1pPr>
          </a:lstStyle>
          <a:p>
            <a:pPr>
              <a:defRPr/>
            </a:pPr>
            <a:fld id="{FCD2508F-0BB0-470C-BD05-6DAB1F723B77}" type="datetime1">
              <a:rPr lang="zh-TW" altLang="en-US"/>
              <a:pPr>
                <a:defRPr/>
              </a:pPr>
              <a:t>2016/12/16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22B1C532-F3ED-410D-839C-007B5314DBE2}" type="slidenum">
              <a:rPr lang="zh-TW" altLang="en-US"/>
              <a:pPr>
                <a:defRPr/>
              </a:pPr>
              <a:t>‹#›</a:t>
            </a:fld>
            <a:endParaRPr lang="zh-TW"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9"/>
          <p:cNvSpPr>
            <a:spLocks noGrp="1"/>
          </p:cNvSpPr>
          <p:nvPr>
            <p:ph type="dt" sz="half" idx="10"/>
          </p:nvPr>
        </p:nvSpPr>
        <p:spPr/>
        <p:txBody>
          <a:bodyPr/>
          <a:lstStyle>
            <a:lvl1pPr>
              <a:defRPr/>
            </a:lvl1pPr>
          </a:lstStyle>
          <a:p>
            <a:pPr>
              <a:defRPr/>
            </a:pPr>
            <a:fld id="{68056DFE-AEB7-4459-82F9-0EB5189BA228}"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DD7131FF-9D8C-4EC9-A5E8-33D190324D5B}" type="slidenum">
              <a:rPr lang="zh-TW" altLang="en-US"/>
              <a:pPr>
                <a:defRPr/>
              </a:pPr>
              <a:t>‹#›</a:t>
            </a:fld>
            <a:endParaRPr lang="zh-TW"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9"/>
          <p:cNvSpPr>
            <a:spLocks noGrp="1"/>
          </p:cNvSpPr>
          <p:nvPr>
            <p:ph type="dt" sz="half" idx="10"/>
          </p:nvPr>
        </p:nvSpPr>
        <p:spPr/>
        <p:txBody>
          <a:bodyPr/>
          <a:lstStyle>
            <a:lvl1pPr>
              <a:defRPr/>
            </a:lvl1pPr>
          </a:lstStyle>
          <a:p>
            <a:pPr>
              <a:defRPr/>
            </a:pPr>
            <a:fld id="{B00810FC-5877-408C-BFE8-0A1A9F139179}"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7375BD19-2934-4002-BCA4-1BFCEC6B181B}" type="slidenum">
              <a:rPr lang="zh-TW" altLang="en-US"/>
              <a:pPr>
                <a:defRPr/>
              </a:pPr>
              <a:t>‹#›</a:t>
            </a:fld>
            <a:endParaRPr lang="zh-TW"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9"/>
          <p:cNvSpPr>
            <a:spLocks noGrp="1"/>
          </p:cNvSpPr>
          <p:nvPr>
            <p:ph type="dt" sz="half" idx="10"/>
          </p:nvPr>
        </p:nvSpPr>
        <p:spPr/>
        <p:txBody>
          <a:bodyPr/>
          <a:lstStyle>
            <a:lvl1pPr>
              <a:defRPr/>
            </a:lvl1pPr>
          </a:lstStyle>
          <a:p>
            <a:pPr>
              <a:defRPr/>
            </a:pPr>
            <a:fld id="{B6D5DB9D-AC66-49F6-BD39-EB76103815EE}"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454E5192-FAC4-45A8-A01F-9A70C50F7C07}" type="slidenum">
              <a:rPr lang="zh-TW" altLang="en-US"/>
              <a:pPr>
                <a:defRPr/>
              </a:pPr>
              <a:t>‹#›</a:t>
            </a:fld>
            <a:endParaRPr lang="zh-TW"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9"/>
          <p:cNvSpPr>
            <a:spLocks noGrp="1"/>
          </p:cNvSpPr>
          <p:nvPr>
            <p:ph type="dt" sz="half" idx="10"/>
          </p:nvPr>
        </p:nvSpPr>
        <p:spPr/>
        <p:txBody>
          <a:bodyPr/>
          <a:lstStyle>
            <a:lvl1pPr>
              <a:defRPr/>
            </a:lvl1pPr>
          </a:lstStyle>
          <a:p>
            <a:pPr>
              <a:defRPr/>
            </a:pPr>
            <a:fld id="{670F9096-3354-4F82-826D-AAAE5C7E5555}" type="datetime1">
              <a:rPr lang="zh-TW" altLang="en-US"/>
              <a:pPr>
                <a:defRPr/>
              </a:pPr>
              <a:t>2016/12/16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E07702FE-822B-4055-ABBE-62D2D085B5C9}" type="slidenum">
              <a:rPr lang="zh-TW" altLang="en-US"/>
              <a:pPr>
                <a:defRPr/>
              </a:pPr>
              <a:t>‹#›</a:t>
            </a:fld>
            <a:endParaRPr lang="zh-TW"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9"/>
          <p:cNvSpPr>
            <a:spLocks noGrp="1"/>
          </p:cNvSpPr>
          <p:nvPr>
            <p:ph type="dt" sz="half" idx="10"/>
          </p:nvPr>
        </p:nvSpPr>
        <p:spPr/>
        <p:txBody>
          <a:bodyPr/>
          <a:lstStyle>
            <a:lvl1pPr>
              <a:defRPr/>
            </a:lvl1pPr>
          </a:lstStyle>
          <a:p>
            <a:pPr>
              <a:defRPr/>
            </a:pPr>
            <a:fld id="{A6A84C9F-3E75-4F9C-9D58-82B7FE545C77}" type="datetime1">
              <a:rPr lang="zh-TW" altLang="en-US"/>
              <a:pPr>
                <a:defRPr/>
              </a:pPr>
              <a:t>2016/12/16</a:t>
            </a:fld>
            <a:endParaRPr lang="zh-TW" altLang="en-US"/>
          </a:p>
        </p:txBody>
      </p:sp>
      <p:sp>
        <p:nvSpPr>
          <p:cNvPr id="8" name="頁尾版面配置區 21"/>
          <p:cNvSpPr>
            <a:spLocks noGrp="1"/>
          </p:cNvSpPr>
          <p:nvPr>
            <p:ph type="ftr" sz="quarter" idx="11"/>
          </p:nvPr>
        </p:nvSpPr>
        <p:spPr/>
        <p:txBody>
          <a:bodyPr/>
          <a:lstStyle>
            <a:lvl1pPr>
              <a:defRPr/>
            </a:lvl1pPr>
          </a:lstStyle>
          <a:p>
            <a:pPr>
              <a:defRPr/>
            </a:pPr>
            <a:endParaRPr lang="en-US" altLang="zh-TW"/>
          </a:p>
        </p:txBody>
      </p:sp>
      <p:sp>
        <p:nvSpPr>
          <p:cNvPr id="9" name="投影片編號版面配置區 17"/>
          <p:cNvSpPr>
            <a:spLocks noGrp="1"/>
          </p:cNvSpPr>
          <p:nvPr>
            <p:ph type="sldNum" sz="quarter" idx="12"/>
          </p:nvPr>
        </p:nvSpPr>
        <p:spPr/>
        <p:txBody>
          <a:bodyPr/>
          <a:lstStyle>
            <a:lvl1pPr>
              <a:defRPr/>
            </a:lvl1pPr>
          </a:lstStyle>
          <a:p>
            <a:pPr>
              <a:defRPr/>
            </a:pPr>
            <a:fld id="{235A377C-1760-414F-A949-1FAA5D9C29A0}" type="slidenum">
              <a:rPr lang="zh-TW" altLang="en-US"/>
              <a:pPr>
                <a:defRPr/>
              </a:pPr>
              <a:t>‹#›</a:t>
            </a:fld>
            <a:endParaRPr lang="zh-TW"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9"/>
          <p:cNvSpPr>
            <a:spLocks noGrp="1"/>
          </p:cNvSpPr>
          <p:nvPr>
            <p:ph type="dt" sz="half" idx="10"/>
          </p:nvPr>
        </p:nvSpPr>
        <p:spPr/>
        <p:txBody>
          <a:bodyPr/>
          <a:lstStyle>
            <a:lvl1pPr>
              <a:defRPr/>
            </a:lvl1pPr>
          </a:lstStyle>
          <a:p>
            <a:pPr>
              <a:defRPr/>
            </a:pPr>
            <a:fld id="{77DF5BA6-68BA-4425-B8F8-D81634497037}" type="datetime1">
              <a:rPr lang="zh-TW" altLang="en-US"/>
              <a:pPr>
                <a:defRPr/>
              </a:pPr>
              <a:t>2016/12/16</a:t>
            </a:fld>
            <a:endParaRPr lang="zh-TW" altLang="en-US"/>
          </a:p>
        </p:txBody>
      </p:sp>
      <p:sp>
        <p:nvSpPr>
          <p:cNvPr id="4" name="頁尾版面配置區 21"/>
          <p:cNvSpPr>
            <a:spLocks noGrp="1"/>
          </p:cNvSpPr>
          <p:nvPr>
            <p:ph type="ftr" sz="quarter" idx="11"/>
          </p:nvPr>
        </p:nvSpPr>
        <p:spPr/>
        <p:txBody>
          <a:bodyPr/>
          <a:lstStyle>
            <a:lvl1pPr>
              <a:defRPr/>
            </a:lvl1pPr>
          </a:lstStyle>
          <a:p>
            <a:pPr>
              <a:defRPr/>
            </a:pPr>
            <a:endParaRPr lang="en-US" altLang="zh-TW"/>
          </a:p>
        </p:txBody>
      </p:sp>
      <p:sp>
        <p:nvSpPr>
          <p:cNvPr id="5" name="投影片編號版面配置區 17"/>
          <p:cNvSpPr>
            <a:spLocks noGrp="1"/>
          </p:cNvSpPr>
          <p:nvPr>
            <p:ph type="sldNum" sz="quarter" idx="12"/>
          </p:nvPr>
        </p:nvSpPr>
        <p:spPr/>
        <p:txBody>
          <a:bodyPr/>
          <a:lstStyle>
            <a:lvl1pPr>
              <a:defRPr/>
            </a:lvl1pPr>
          </a:lstStyle>
          <a:p>
            <a:pPr>
              <a:defRPr/>
            </a:pPr>
            <a:fld id="{63516087-F88B-4831-9369-09EC6CFD538C}" type="slidenum">
              <a:rPr lang="zh-TW" altLang="en-US"/>
              <a:pPr>
                <a:defRPr/>
              </a:pPr>
              <a:t>‹#›</a:t>
            </a:fld>
            <a:endParaRPr lang="zh-TW"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fld id="{28CF3985-C04B-4014-821F-3EDEBF477DCF}" type="datetime1">
              <a:rPr lang="zh-TW" altLang="en-US"/>
              <a:pPr>
                <a:defRPr/>
              </a:pPr>
              <a:t>2016/12/16</a:t>
            </a:fld>
            <a:endParaRPr lang="zh-TW" altLang="en-US"/>
          </a:p>
        </p:txBody>
      </p:sp>
      <p:sp>
        <p:nvSpPr>
          <p:cNvPr id="3" name="頁尾版面配置區 21"/>
          <p:cNvSpPr>
            <a:spLocks noGrp="1"/>
          </p:cNvSpPr>
          <p:nvPr>
            <p:ph type="ftr" sz="quarter" idx="11"/>
          </p:nvPr>
        </p:nvSpPr>
        <p:spPr/>
        <p:txBody>
          <a:bodyPr/>
          <a:lstStyle>
            <a:lvl1pPr>
              <a:defRPr/>
            </a:lvl1pPr>
          </a:lstStyle>
          <a:p>
            <a:pPr>
              <a:defRPr/>
            </a:pPr>
            <a:endParaRPr lang="en-US" altLang="zh-TW"/>
          </a:p>
        </p:txBody>
      </p:sp>
      <p:sp>
        <p:nvSpPr>
          <p:cNvPr id="4" name="投影片編號版面配置區 17"/>
          <p:cNvSpPr>
            <a:spLocks noGrp="1"/>
          </p:cNvSpPr>
          <p:nvPr>
            <p:ph type="sldNum" sz="quarter" idx="12"/>
          </p:nvPr>
        </p:nvSpPr>
        <p:spPr/>
        <p:txBody>
          <a:bodyPr/>
          <a:lstStyle>
            <a:lvl1pPr>
              <a:defRPr/>
            </a:lvl1pPr>
          </a:lstStyle>
          <a:p>
            <a:pPr>
              <a:defRPr/>
            </a:pPr>
            <a:fld id="{49B2B57A-9301-4CB2-A6CF-1C463B1BA878}" type="slidenum">
              <a:rPr lang="zh-TW" altLang="en-US"/>
              <a:pPr>
                <a:defRPr/>
              </a:pPr>
              <a:t>‹#›</a:t>
            </a:fld>
            <a:endParaRPr lang="zh-TW"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9"/>
          <p:cNvSpPr>
            <a:spLocks noGrp="1"/>
          </p:cNvSpPr>
          <p:nvPr>
            <p:ph type="dt" sz="half" idx="10"/>
          </p:nvPr>
        </p:nvSpPr>
        <p:spPr/>
        <p:txBody>
          <a:bodyPr/>
          <a:lstStyle>
            <a:lvl1pPr>
              <a:defRPr/>
            </a:lvl1pPr>
          </a:lstStyle>
          <a:p>
            <a:pPr>
              <a:defRPr/>
            </a:pPr>
            <a:fld id="{B00810FC-5877-408C-BFE8-0A1A9F139179}"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7375BD19-2934-4002-BCA4-1BFCEC6B181B}" type="slidenum">
              <a:rPr lang="zh-TW" altLang="en-US"/>
              <a:pPr>
                <a:defRPr/>
              </a:pPr>
              <a:t>‹#›</a:t>
            </a:fld>
            <a:endParaRPr lang="zh-TW"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9"/>
          <p:cNvSpPr>
            <a:spLocks noGrp="1"/>
          </p:cNvSpPr>
          <p:nvPr>
            <p:ph type="dt" sz="half" idx="10"/>
          </p:nvPr>
        </p:nvSpPr>
        <p:spPr/>
        <p:txBody>
          <a:bodyPr/>
          <a:lstStyle>
            <a:lvl1pPr>
              <a:defRPr/>
            </a:lvl1pPr>
          </a:lstStyle>
          <a:p>
            <a:pPr>
              <a:defRPr/>
            </a:pPr>
            <a:fld id="{38969927-A9AE-470D-B673-80C8F4A82068}" type="datetime1">
              <a:rPr lang="zh-TW" altLang="en-US"/>
              <a:pPr>
                <a:defRPr/>
              </a:pPr>
              <a:t>2016/12/16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7AA321D5-6CF0-4226-A46C-5FAE0C148D8E}" type="slidenum">
              <a:rPr lang="zh-TW" altLang="en-US"/>
              <a:pPr>
                <a:defRPr/>
              </a:pPr>
              <a:t>‹#›</a:t>
            </a:fld>
            <a:endParaRPr lang="zh-TW"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9"/>
          <p:cNvSpPr>
            <a:spLocks noGrp="1"/>
          </p:cNvSpPr>
          <p:nvPr>
            <p:ph type="dt" sz="half" idx="10"/>
          </p:nvPr>
        </p:nvSpPr>
        <p:spPr/>
        <p:txBody>
          <a:bodyPr/>
          <a:lstStyle>
            <a:lvl1pPr>
              <a:defRPr/>
            </a:lvl1pPr>
          </a:lstStyle>
          <a:p>
            <a:pPr>
              <a:defRPr/>
            </a:pPr>
            <a:fld id="{6E31F396-E20E-4421-A694-3AD658AA7680}" type="datetime1">
              <a:rPr lang="zh-TW" altLang="en-US"/>
              <a:pPr>
                <a:defRPr/>
              </a:pPr>
              <a:t>2016/12/16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06790156-F1D2-46BC-815C-EF9EA3D91017}" type="slidenum">
              <a:rPr lang="zh-TW" altLang="en-US"/>
              <a:pPr>
                <a:defRPr/>
              </a:pPr>
              <a:t>‹#›</a:t>
            </a:fld>
            <a:endParaRPr lang="zh-TW"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9"/>
          <p:cNvSpPr>
            <a:spLocks noGrp="1"/>
          </p:cNvSpPr>
          <p:nvPr>
            <p:ph type="dt" sz="half" idx="10"/>
          </p:nvPr>
        </p:nvSpPr>
        <p:spPr/>
        <p:txBody>
          <a:bodyPr/>
          <a:lstStyle>
            <a:lvl1pPr>
              <a:defRPr/>
            </a:lvl1pPr>
          </a:lstStyle>
          <a:p>
            <a:pPr>
              <a:defRPr/>
            </a:pPr>
            <a:fld id="{E17DE466-F48E-43EE-B65B-DF4C1259384F}"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79891A21-1C1C-4259-B37D-06D9AEB0CF88}" type="slidenum">
              <a:rPr lang="zh-TW" altLang="en-US"/>
              <a:pPr>
                <a:defRPr/>
              </a:pPr>
              <a:t>‹#›</a:t>
            </a:fld>
            <a:endParaRPr lang="zh-TW" alt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704850"/>
            <a:ext cx="2057400" cy="56197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704850"/>
            <a:ext cx="6019800" cy="56197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9"/>
          <p:cNvSpPr>
            <a:spLocks noGrp="1"/>
          </p:cNvSpPr>
          <p:nvPr>
            <p:ph type="dt" sz="half" idx="10"/>
          </p:nvPr>
        </p:nvSpPr>
        <p:spPr/>
        <p:txBody>
          <a:bodyPr/>
          <a:lstStyle>
            <a:lvl1pPr>
              <a:defRPr/>
            </a:lvl1pPr>
          </a:lstStyle>
          <a:p>
            <a:pPr>
              <a:defRPr/>
            </a:pPr>
            <a:fld id="{86FD8A59-349D-4484-AC30-46E2B8863389}"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B2786E01-C758-40FD-B5E5-E816336CC484}" type="slidenum">
              <a:rPr lang="zh-TW" altLang="en-US"/>
              <a:pPr>
                <a:defRPr/>
              </a:pPr>
              <a:t>‹#›</a:t>
            </a:fld>
            <a:endParaRPr lang="zh-TW" alt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850"/>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935163"/>
            <a:ext cx="4038600" cy="43894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935163"/>
            <a:ext cx="4038600" cy="43894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9"/>
          <p:cNvSpPr>
            <a:spLocks noGrp="1"/>
          </p:cNvSpPr>
          <p:nvPr>
            <p:ph type="dt" sz="half" idx="10"/>
          </p:nvPr>
        </p:nvSpPr>
        <p:spPr/>
        <p:txBody>
          <a:bodyPr/>
          <a:lstStyle>
            <a:lvl1pPr>
              <a:defRPr/>
            </a:lvl1pPr>
          </a:lstStyle>
          <a:p>
            <a:pPr>
              <a:defRPr/>
            </a:pPr>
            <a:fld id="{FCD2508F-0BB0-470C-BD05-6DAB1F723B77}" type="datetime1">
              <a:rPr lang="zh-TW" altLang="en-US"/>
              <a:pPr>
                <a:defRPr/>
              </a:pPr>
              <a:t>2016/12/16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22B1C532-F3ED-410D-839C-007B5314DBE2}" type="slidenum">
              <a:rPr lang="zh-TW" altLang="en-US"/>
              <a:pPr>
                <a:defRPr/>
              </a:pPr>
              <a:t>‹#›</a:t>
            </a:fld>
            <a:endParaRPr lang="zh-TW"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9"/>
          <p:cNvSpPr>
            <a:spLocks noGrp="1"/>
          </p:cNvSpPr>
          <p:nvPr>
            <p:ph type="dt" sz="half" idx="10"/>
          </p:nvPr>
        </p:nvSpPr>
        <p:spPr/>
        <p:txBody>
          <a:bodyPr/>
          <a:lstStyle>
            <a:lvl1pPr>
              <a:defRPr/>
            </a:lvl1pPr>
          </a:lstStyle>
          <a:p>
            <a:pPr>
              <a:defRPr/>
            </a:pPr>
            <a:fld id="{B6D5DB9D-AC66-49F6-BD39-EB76103815EE}" type="datetime1">
              <a:rPr lang="zh-TW" altLang="en-US"/>
              <a:pPr>
                <a:defRPr/>
              </a:pPr>
              <a:t>2016/12/16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454E5192-FAC4-45A8-A01F-9A70C50F7C07}" type="slidenum">
              <a:rPr lang="zh-TW" altLang="en-US"/>
              <a:pPr>
                <a:defRPr/>
              </a:pPr>
              <a:t>‹#›</a:t>
            </a:fld>
            <a:endParaRPr lang="zh-TW" alt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3904180-DA66-4899-AAC2-20AFE715A0E4}" type="datetimeFigureOut">
              <a:rPr lang="zh-TW" altLang="en-US" smtClean="0"/>
              <a:t>2016/12/16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9813E7D-2F90-4893-BC8C-B006F607B417}"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9"/>
          <p:cNvSpPr>
            <a:spLocks noGrp="1"/>
          </p:cNvSpPr>
          <p:nvPr>
            <p:ph type="dt" sz="half" idx="10"/>
          </p:nvPr>
        </p:nvSpPr>
        <p:spPr/>
        <p:txBody>
          <a:bodyPr/>
          <a:lstStyle>
            <a:lvl1pPr>
              <a:defRPr/>
            </a:lvl1pPr>
          </a:lstStyle>
          <a:p>
            <a:pPr>
              <a:defRPr/>
            </a:pPr>
            <a:fld id="{670F9096-3354-4F82-826D-AAAE5C7E5555}" type="datetime1">
              <a:rPr lang="zh-TW" altLang="en-US"/>
              <a:pPr>
                <a:defRPr/>
              </a:pPr>
              <a:t>2016/12/16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E07702FE-822B-4055-ABBE-62D2D085B5C9}" type="slidenum">
              <a:rPr lang="zh-TW" altLang="en-US"/>
              <a:pPr>
                <a:defRPr/>
              </a:pPr>
              <a:t>‹#›</a:t>
            </a:fld>
            <a:endParaRPr lang="zh-TW"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9"/>
          <p:cNvSpPr>
            <a:spLocks noGrp="1"/>
          </p:cNvSpPr>
          <p:nvPr>
            <p:ph type="dt" sz="half" idx="10"/>
          </p:nvPr>
        </p:nvSpPr>
        <p:spPr/>
        <p:txBody>
          <a:bodyPr/>
          <a:lstStyle>
            <a:lvl1pPr>
              <a:defRPr/>
            </a:lvl1pPr>
          </a:lstStyle>
          <a:p>
            <a:pPr>
              <a:defRPr/>
            </a:pPr>
            <a:fld id="{A6A84C9F-3E75-4F9C-9D58-82B7FE545C77}" type="datetime1">
              <a:rPr lang="zh-TW" altLang="en-US"/>
              <a:pPr>
                <a:defRPr/>
              </a:pPr>
              <a:t>2016/12/16</a:t>
            </a:fld>
            <a:endParaRPr lang="zh-TW" altLang="en-US"/>
          </a:p>
        </p:txBody>
      </p:sp>
      <p:sp>
        <p:nvSpPr>
          <p:cNvPr id="8" name="頁尾版面配置區 21"/>
          <p:cNvSpPr>
            <a:spLocks noGrp="1"/>
          </p:cNvSpPr>
          <p:nvPr>
            <p:ph type="ftr" sz="quarter" idx="11"/>
          </p:nvPr>
        </p:nvSpPr>
        <p:spPr/>
        <p:txBody>
          <a:bodyPr/>
          <a:lstStyle>
            <a:lvl1pPr>
              <a:defRPr/>
            </a:lvl1pPr>
          </a:lstStyle>
          <a:p>
            <a:pPr>
              <a:defRPr/>
            </a:pPr>
            <a:endParaRPr lang="en-US" altLang="zh-TW"/>
          </a:p>
        </p:txBody>
      </p:sp>
      <p:sp>
        <p:nvSpPr>
          <p:cNvPr id="9" name="投影片編號版面配置區 17"/>
          <p:cNvSpPr>
            <a:spLocks noGrp="1"/>
          </p:cNvSpPr>
          <p:nvPr>
            <p:ph type="sldNum" sz="quarter" idx="12"/>
          </p:nvPr>
        </p:nvSpPr>
        <p:spPr/>
        <p:txBody>
          <a:bodyPr/>
          <a:lstStyle>
            <a:lvl1pPr>
              <a:defRPr/>
            </a:lvl1pPr>
          </a:lstStyle>
          <a:p>
            <a:pPr>
              <a:defRPr/>
            </a:pPr>
            <a:fld id="{235A377C-1760-414F-A949-1FAA5D9C29A0}" type="slidenum">
              <a:rPr lang="zh-TW" altLang="en-US"/>
              <a:pPr>
                <a:defRPr/>
              </a:pPr>
              <a:t>‹#›</a:t>
            </a:fld>
            <a:endParaRPr lang="zh-TW"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9"/>
          <p:cNvSpPr>
            <a:spLocks noGrp="1"/>
          </p:cNvSpPr>
          <p:nvPr>
            <p:ph type="dt" sz="half" idx="10"/>
          </p:nvPr>
        </p:nvSpPr>
        <p:spPr/>
        <p:txBody>
          <a:bodyPr/>
          <a:lstStyle>
            <a:lvl1pPr>
              <a:defRPr/>
            </a:lvl1pPr>
          </a:lstStyle>
          <a:p>
            <a:pPr>
              <a:defRPr/>
            </a:pPr>
            <a:fld id="{77DF5BA6-68BA-4425-B8F8-D81634497037}" type="datetime1">
              <a:rPr lang="zh-TW" altLang="en-US"/>
              <a:pPr>
                <a:defRPr/>
              </a:pPr>
              <a:t>2016/12/16</a:t>
            </a:fld>
            <a:endParaRPr lang="zh-TW" altLang="en-US"/>
          </a:p>
        </p:txBody>
      </p:sp>
      <p:sp>
        <p:nvSpPr>
          <p:cNvPr id="4" name="頁尾版面配置區 21"/>
          <p:cNvSpPr>
            <a:spLocks noGrp="1"/>
          </p:cNvSpPr>
          <p:nvPr>
            <p:ph type="ftr" sz="quarter" idx="11"/>
          </p:nvPr>
        </p:nvSpPr>
        <p:spPr/>
        <p:txBody>
          <a:bodyPr/>
          <a:lstStyle>
            <a:lvl1pPr>
              <a:defRPr/>
            </a:lvl1pPr>
          </a:lstStyle>
          <a:p>
            <a:pPr>
              <a:defRPr/>
            </a:pPr>
            <a:endParaRPr lang="en-US" altLang="zh-TW"/>
          </a:p>
        </p:txBody>
      </p:sp>
      <p:sp>
        <p:nvSpPr>
          <p:cNvPr id="5" name="投影片編號版面配置區 17"/>
          <p:cNvSpPr>
            <a:spLocks noGrp="1"/>
          </p:cNvSpPr>
          <p:nvPr>
            <p:ph type="sldNum" sz="quarter" idx="12"/>
          </p:nvPr>
        </p:nvSpPr>
        <p:spPr/>
        <p:txBody>
          <a:bodyPr/>
          <a:lstStyle>
            <a:lvl1pPr>
              <a:defRPr/>
            </a:lvl1pPr>
          </a:lstStyle>
          <a:p>
            <a:pPr>
              <a:defRPr/>
            </a:pPr>
            <a:fld id="{63516087-F88B-4831-9369-09EC6CFD538C}" type="slidenum">
              <a:rPr lang="zh-TW" altLang="en-US"/>
              <a:pPr>
                <a:defRPr/>
              </a:pPr>
              <a:t>‹#›</a:t>
            </a:fld>
            <a:endParaRPr lang="zh-TW"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fld id="{28CF3985-C04B-4014-821F-3EDEBF477DCF}" type="datetime1">
              <a:rPr lang="zh-TW" altLang="en-US"/>
              <a:pPr>
                <a:defRPr/>
              </a:pPr>
              <a:t>2016/12/16</a:t>
            </a:fld>
            <a:endParaRPr lang="zh-TW" altLang="en-US"/>
          </a:p>
        </p:txBody>
      </p:sp>
      <p:sp>
        <p:nvSpPr>
          <p:cNvPr id="3" name="頁尾版面配置區 21"/>
          <p:cNvSpPr>
            <a:spLocks noGrp="1"/>
          </p:cNvSpPr>
          <p:nvPr>
            <p:ph type="ftr" sz="quarter" idx="11"/>
          </p:nvPr>
        </p:nvSpPr>
        <p:spPr/>
        <p:txBody>
          <a:bodyPr/>
          <a:lstStyle>
            <a:lvl1pPr>
              <a:defRPr/>
            </a:lvl1pPr>
          </a:lstStyle>
          <a:p>
            <a:pPr>
              <a:defRPr/>
            </a:pPr>
            <a:endParaRPr lang="en-US" altLang="zh-TW"/>
          </a:p>
        </p:txBody>
      </p:sp>
      <p:sp>
        <p:nvSpPr>
          <p:cNvPr id="4" name="投影片編號版面配置區 17"/>
          <p:cNvSpPr>
            <a:spLocks noGrp="1"/>
          </p:cNvSpPr>
          <p:nvPr>
            <p:ph type="sldNum" sz="quarter" idx="12"/>
          </p:nvPr>
        </p:nvSpPr>
        <p:spPr/>
        <p:txBody>
          <a:bodyPr/>
          <a:lstStyle>
            <a:lvl1pPr>
              <a:defRPr/>
            </a:lvl1pPr>
          </a:lstStyle>
          <a:p>
            <a:pPr>
              <a:defRPr/>
            </a:pPr>
            <a:fld id="{49B2B57A-9301-4CB2-A6CF-1C463B1BA878}" type="slidenum">
              <a:rPr lang="zh-TW" altLang="en-US"/>
              <a:pPr>
                <a:defRPr/>
              </a:pPr>
              <a:t>‹#›</a:t>
            </a:fld>
            <a:endParaRPr lang="zh-TW"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9"/>
          <p:cNvSpPr>
            <a:spLocks noGrp="1"/>
          </p:cNvSpPr>
          <p:nvPr>
            <p:ph type="dt" sz="half" idx="10"/>
          </p:nvPr>
        </p:nvSpPr>
        <p:spPr/>
        <p:txBody>
          <a:bodyPr/>
          <a:lstStyle>
            <a:lvl1pPr>
              <a:defRPr/>
            </a:lvl1pPr>
          </a:lstStyle>
          <a:p>
            <a:pPr>
              <a:defRPr/>
            </a:pPr>
            <a:fld id="{38969927-A9AE-470D-B673-80C8F4A82068}" type="datetime1">
              <a:rPr lang="zh-TW" altLang="en-US"/>
              <a:pPr>
                <a:defRPr/>
              </a:pPr>
              <a:t>2016/12/16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7AA321D5-6CF0-4226-A46C-5FAE0C148D8E}" type="slidenum">
              <a:rPr lang="zh-TW" altLang="en-US"/>
              <a:pPr>
                <a:defRPr/>
              </a:pPr>
              <a:t>‹#›</a:t>
            </a:fld>
            <a:endParaRPr lang="zh-TW"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9"/>
          <p:cNvSpPr>
            <a:spLocks noGrp="1"/>
          </p:cNvSpPr>
          <p:nvPr>
            <p:ph type="dt" sz="half" idx="10"/>
          </p:nvPr>
        </p:nvSpPr>
        <p:spPr/>
        <p:txBody>
          <a:bodyPr/>
          <a:lstStyle>
            <a:lvl1pPr>
              <a:defRPr/>
            </a:lvl1pPr>
          </a:lstStyle>
          <a:p>
            <a:pPr>
              <a:defRPr/>
            </a:pPr>
            <a:fld id="{6E31F396-E20E-4421-A694-3AD658AA7680}" type="datetime1">
              <a:rPr lang="zh-TW" altLang="en-US"/>
              <a:pPr>
                <a:defRPr/>
              </a:pPr>
              <a:t>2016/12/16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06790156-F1D2-46BC-815C-EF9EA3D91017}" type="slidenum">
              <a:rPr lang="zh-TW" altLang="en-US"/>
              <a:pPr>
                <a:defRPr/>
              </a:pPr>
              <a:t>‹#›</a:t>
            </a:fld>
            <a:endParaRPr lang="zh-TW"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buFontTx/>
              <a:buNone/>
              <a:defRPr/>
            </a:pPr>
            <a:endParaRPr kumimoji="0" lang="en-US" sz="1800">
              <a:solidFill>
                <a:schemeClr val="tx1"/>
              </a:solidFill>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buFontTx/>
              <a:buNone/>
              <a:defRPr/>
            </a:pPr>
            <a:endParaRPr kumimoji="0" lang="en-US" sz="1800">
              <a:solidFill>
                <a:schemeClr val="tx1"/>
              </a:solidFill>
              <a:latin typeface="+mn-lt"/>
              <a:ea typeface="+mn-ea"/>
            </a:endParaRPr>
          </a:p>
        </p:txBody>
      </p:sp>
      <p:sp>
        <p:nvSpPr>
          <p:cNvPr id="1028" name="標題版面配置區 8"/>
          <p:cNvSpPr>
            <a:spLocks noGrp="1"/>
          </p:cNvSpPr>
          <p:nvPr>
            <p:ph type="title"/>
          </p:nvPr>
        </p:nvSpPr>
        <p:spPr bwMode="auto">
          <a:xfrm>
            <a:off x="468313" y="6921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buFontTx/>
              <a:buNone/>
              <a:defRPr kumimoji="0" sz="1200">
                <a:solidFill>
                  <a:schemeClr val="tx2">
                    <a:shade val="90000"/>
                  </a:schemeClr>
                </a:solidFill>
                <a:latin typeface="+mn-lt"/>
                <a:ea typeface="+mn-ea"/>
              </a:defRPr>
            </a:lvl1pPr>
          </a:lstStyle>
          <a:p>
            <a:pPr>
              <a:defRPr/>
            </a:pPr>
            <a:fld id="{B06D4D97-628D-4347-9762-3F613805F01B}" type="datetime1">
              <a:rPr lang="zh-TW" altLang="en-US"/>
              <a:pPr>
                <a:defRPr/>
              </a:pPr>
              <a:t>2016/12/16</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buFontTx/>
              <a:buNone/>
              <a:defRPr kumimoji="0" sz="1200">
                <a:solidFill>
                  <a:srgbClr val="045C75"/>
                </a:solidFill>
                <a:latin typeface="Constantia" pitchFamily="18" charset="0"/>
                <a:ea typeface="新細明體" pitchFamily="18" charset="-120"/>
              </a:defRPr>
            </a:lvl1pPr>
          </a:lstStyle>
          <a:p>
            <a:pPr>
              <a:defRPr/>
            </a:pPr>
            <a:endParaRPr lang="en-US" altLang="zh-TW"/>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buFontTx/>
              <a:buNone/>
              <a:defRPr kumimoji="0" sz="1200">
                <a:solidFill>
                  <a:schemeClr val="tx2">
                    <a:shade val="90000"/>
                  </a:schemeClr>
                </a:solidFill>
                <a:latin typeface="+mn-lt"/>
                <a:ea typeface="+mn-ea"/>
              </a:defRPr>
            </a:lvl1pPr>
          </a:lstStyle>
          <a:p>
            <a:pPr>
              <a:defRPr/>
            </a:pPr>
            <a:fld id="{288046A0-5E38-4820-9C91-E04D2F50A0DF}" type="slidenum">
              <a:rPr lang="zh-TW" altLang="en-US"/>
              <a:pPr>
                <a:defRPr/>
              </a:pPr>
              <a:t>‹#›</a:t>
            </a:fld>
            <a:endParaRPr lang="zh-TW" altLang="en-US"/>
          </a:p>
        </p:txBody>
      </p:sp>
      <p:grpSp>
        <p:nvGrpSpPr>
          <p:cNvPr id="3" name="群組 1"/>
          <p:cNvGrpSpPr>
            <a:grpSpLocks/>
          </p:cNvGrpSpPr>
          <p:nvPr/>
        </p:nvGrpSpPr>
        <p:grpSpPr bwMode="auto">
          <a:xfrm>
            <a:off x="-36513" y="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buFontTx/>
                <a:buNone/>
                <a:defRPr/>
              </a:pPr>
              <a:endParaRPr kumimoji="0" lang="en-US" sz="1800">
                <a:solidFill>
                  <a:schemeClr val="tx1"/>
                </a:solidFill>
                <a:latin typeface="+mn-lt"/>
                <a:ea typeface="+mn-ea"/>
              </a:endParaRPr>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buFontTx/>
                <a:buNone/>
                <a:defRPr/>
              </a:pPr>
              <a:endParaRPr kumimoji="0" lang="en-US" sz="1800">
                <a:solidFill>
                  <a:schemeClr val="tx1"/>
                </a:solidFill>
                <a:latin typeface="+mn-lt"/>
                <a:ea typeface="+mn-ea"/>
              </a:endParaRPr>
            </a:p>
          </p:txBody>
        </p:sp>
      </p:grpSp>
      <p:pic>
        <p:nvPicPr>
          <p:cNvPr id="2" name="Picture 6"/>
          <p:cNvPicPr>
            <a:picLocks noChangeAspect="1"/>
          </p:cNvPicPr>
          <p:nvPr userDrawn="1"/>
        </p:nvPicPr>
        <p:blipFill>
          <a:blip r:embed="rId15" cstate="print"/>
          <a:srcRect/>
          <a:stretch>
            <a:fillRect/>
          </a:stretch>
        </p:blipFill>
        <p:spPr bwMode="auto">
          <a:xfrm>
            <a:off x="0" y="0"/>
            <a:ext cx="9144000" cy="11255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eaLnBrk="0" fontAlgn="base" hangingPunct="0">
        <a:spcBef>
          <a:spcPct val="0"/>
        </a:spcBef>
        <a:spcAft>
          <a:spcPct val="0"/>
        </a:spcAft>
        <a:defRPr sz="5000">
          <a:solidFill>
            <a:schemeClr val="tx2"/>
          </a:solidFill>
          <a:latin typeface="Calibri" pitchFamily="34" charset="0"/>
          <a:ea typeface="微軟正黑體" pitchFamily="34" charset="-120"/>
        </a:defRPr>
      </a:lvl6pPr>
      <a:lvl7pPr marL="914400" algn="l" rtl="0" eaLnBrk="0" fontAlgn="base" hangingPunct="0">
        <a:spcBef>
          <a:spcPct val="0"/>
        </a:spcBef>
        <a:spcAft>
          <a:spcPct val="0"/>
        </a:spcAft>
        <a:defRPr sz="5000">
          <a:solidFill>
            <a:schemeClr val="tx2"/>
          </a:solidFill>
          <a:latin typeface="Calibri" pitchFamily="34" charset="0"/>
          <a:ea typeface="微軟正黑體" pitchFamily="34" charset="-120"/>
        </a:defRPr>
      </a:lvl7pPr>
      <a:lvl8pPr marL="1371600" algn="l" rtl="0" eaLnBrk="0" fontAlgn="base" hangingPunct="0">
        <a:spcBef>
          <a:spcPct val="0"/>
        </a:spcBef>
        <a:spcAft>
          <a:spcPct val="0"/>
        </a:spcAft>
        <a:defRPr sz="5000">
          <a:solidFill>
            <a:schemeClr val="tx2"/>
          </a:solidFill>
          <a:latin typeface="Calibri" pitchFamily="34" charset="0"/>
          <a:ea typeface="微軟正黑體" pitchFamily="34" charset="-120"/>
        </a:defRPr>
      </a:lvl8pPr>
      <a:lvl9pPr marL="1828800" algn="l" rtl="0" eaLnBrk="0" fontAlgn="base" hangingPunct="0">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ea typeface="+mn-ea"/>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ea typeface="+mn-ea"/>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ea typeface="+mn-ea"/>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buFontTx/>
              <a:buNone/>
              <a:defRPr/>
            </a:pPr>
            <a:endParaRPr kumimoji="0" lang="en-US" sz="1800">
              <a:solidFill>
                <a:schemeClr val="tx1"/>
              </a:solidFill>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buFontTx/>
              <a:buNone/>
              <a:defRPr/>
            </a:pPr>
            <a:endParaRPr kumimoji="0" lang="en-US" sz="1800">
              <a:solidFill>
                <a:schemeClr val="tx1"/>
              </a:solidFill>
              <a:latin typeface="+mn-lt"/>
              <a:ea typeface="+mn-ea"/>
            </a:endParaRPr>
          </a:p>
        </p:txBody>
      </p:sp>
      <p:sp>
        <p:nvSpPr>
          <p:cNvPr id="1028" name="標題版面配置區 8"/>
          <p:cNvSpPr>
            <a:spLocks noGrp="1"/>
          </p:cNvSpPr>
          <p:nvPr>
            <p:ph type="title"/>
          </p:nvPr>
        </p:nvSpPr>
        <p:spPr bwMode="auto">
          <a:xfrm>
            <a:off x="468313" y="6921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buFontTx/>
              <a:buNone/>
              <a:defRPr kumimoji="0" sz="1200">
                <a:solidFill>
                  <a:schemeClr val="tx2">
                    <a:shade val="90000"/>
                  </a:schemeClr>
                </a:solidFill>
                <a:latin typeface="+mn-lt"/>
                <a:ea typeface="+mn-ea"/>
              </a:defRPr>
            </a:lvl1pPr>
          </a:lstStyle>
          <a:p>
            <a:pPr>
              <a:defRPr/>
            </a:pPr>
            <a:fld id="{B06D4D97-628D-4347-9762-3F613805F01B}" type="datetime1">
              <a:rPr lang="zh-TW" altLang="en-US"/>
              <a:pPr>
                <a:defRPr/>
              </a:pPr>
              <a:t>2016/12/16</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buFontTx/>
              <a:buNone/>
              <a:defRPr kumimoji="0" sz="1200">
                <a:solidFill>
                  <a:srgbClr val="045C75"/>
                </a:solidFill>
                <a:latin typeface="Constantia" pitchFamily="18" charset="0"/>
                <a:ea typeface="新細明體" pitchFamily="18" charset="-120"/>
              </a:defRPr>
            </a:lvl1pPr>
          </a:lstStyle>
          <a:p>
            <a:pPr>
              <a:defRPr/>
            </a:pPr>
            <a:endParaRPr lang="en-US" altLang="zh-TW"/>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buFontTx/>
              <a:buNone/>
              <a:defRPr kumimoji="0" sz="1200">
                <a:solidFill>
                  <a:schemeClr val="tx2">
                    <a:shade val="90000"/>
                  </a:schemeClr>
                </a:solidFill>
                <a:latin typeface="+mn-lt"/>
                <a:ea typeface="+mn-ea"/>
              </a:defRPr>
            </a:lvl1pPr>
          </a:lstStyle>
          <a:p>
            <a:pPr>
              <a:defRPr/>
            </a:pPr>
            <a:fld id="{288046A0-5E38-4820-9C91-E04D2F50A0DF}" type="slidenum">
              <a:rPr lang="zh-TW" altLang="en-US"/>
              <a:pPr>
                <a:defRPr/>
              </a:pPr>
              <a:t>‹#›</a:t>
            </a:fld>
            <a:endParaRPr lang="zh-TW" altLang="en-US"/>
          </a:p>
        </p:txBody>
      </p:sp>
      <p:grpSp>
        <p:nvGrpSpPr>
          <p:cNvPr id="3" name="群組 1"/>
          <p:cNvGrpSpPr>
            <a:grpSpLocks/>
          </p:cNvGrpSpPr>
          <p:nvPr/>
        </p:nvGrpSpPr>
        <p:grpSpPr bwMode="auto">
          <a:xfrm>
            <a:off x="-36513" y="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buFontTx/>
                <a:buNone/>
                <a:defRPr/>
              </a:pPr>
              <a:endParaRPr kumimoji="0" lang="en-US" sz="1800">
                <a:solidFill>
                  <a:schemeClr val="tx1"/>
                </a:solidFill>
                <a:latin typeface="+mn-lt"/>
                <a:ea typeface="+mn-ea"/>
              </a:endParaRPr>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buFontTx/>
                <a:buNone/>
                <a:defRPr/>
              </a:pPr>
              <a:endParaRPr kumimoji="0" lang="en-US" sz="1800">
                <a:solidFill>
                  <a:schemeClr val="tx1"/>
                </a:solidFill>
                <a:latin typeface="+mn-lt"/>
                <a:ea typeface="+mn-ea"/>
              </a:endParaRPr>
            </a:p>
          </p:txBody>
        </p:sp>
      </p:grpSp>
      <p:pic>
        <p:nvPicPr>
          <p:cNvPr id="2" name="Picture 6"/>
          <p:cNvPicPr>
            <a:picLocks noChangeAspect="1"/>
          </p:cNvPicPr>
          <p:nvPr userDrawn="1"/>
        </p:nvPicPr>
        <p:blipFill>
          <a:blip r:embed="rId15" cstate="print"/>
          <a:srcRect/>
          <a:stretch>
            <a:fillRect/>
          </a:stretch>
        </p:blipFill>
        <p:spPr bwMode="auto">
          <a:xfrm>
            <a:off x="0" y="0"/>
            <a:ext cx="9144000" cy="11255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eaLnBrk="0" fontAlgn="base" hangingPunct="0">
        <a:spcBef>
          <a:spcPct val="0"/>
        </a:spcBef>
        <a:spcAft>
          <a:spcPct val="0"/>
        </a:spcAft>
        <a:defRPr sz="5000">
          <a:solidFill>
            <a:schemeClr val="tx2"/>
          </a:solidFill>
          <a:latin typeface="Calibri" pitchFamily="34" charset="0"/>
          <a:ea typeface="微軟正黑體" pitchFamily="34" charset="-120"/>
        </a:defRPr>
      </a:lvl6pPr>
      <a:lvl7pPr marL="914400" algn="l" rtl="0" eaLnBrk="0" fontAlgn="base" hangingPunct="0">
        <a:spcBef>
          <a:spcPct val="0"/>
        </a:spcBef>
        <a:spcAft>
          <a:spcPct val="0"/>
        </a:spcAft>
        <a:defRPr sz="5000">
          <a:solidFill>
            <a:schemeClr val="tx2"/>
          </a:solidFill>
          <a:latin typeface="Calibri" pitchFamily="34" charset="0"/>
          <a:ea typeface="微軟正黑體" pitchFamily="34" charset="-120"/>
        </a:defRPr>
      </a:lvl7pPr>
      <a:lvl8pPr marL="1371600" algn="l" rtl="0" eaLnBrk="0" fontAlgn="base" hangingPunct="0">
        <a:spcBef>
          <a:spcPct val="0"/>
        </a:spcBef>
        <a:spcAft>
          <a:spcPct val="0"/>
        </a:spcAft>
        <a:defRPr sz="5000">
          <a:solidFill>
            <a:schemeClr val="tx2"/>
          </a:solidFill>
          <a:latin typeface="Calibri" pitchFamily="34" charset="0"/>
          <a:ea typeface="微軟正黑體" pitchFamily="34" charset="-120"/>
        </a:defRPr>
      </a:lvl8pPr>
      <a:lvl9pPr marL="1828800" algn="l" rtl="0" eaLnBrk="0" fontAlgn="base" hangingPunct="0">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ea typeface="+mn-ea"/>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ea typeface="+mn-ea"/>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ea typeface="+mn-ea"/>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04180-DA66-4899-AAC2-20AFE715A0E4}" type="datetimeFigureOut">
              <a:rPr lang="zh-TW" altLang="en-US" smtClean="0"/>
              <a:t>2016/12/16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813E7D-2F90-4893-BC8C-B006F607B417}"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jpe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ctrTitle"/>
          </p:nvPr>
        </p:nvSpPr>
        <p:spPr>
          <a:xfrm>
            <a:off x="359024" y="2132856"/>
            <a:ext cx="8784976" cy="1728192"/>
          </a:xfrm>
        </p:spPr>
        <p:txBody>
          <a:bodyPr>
            <a:noAutofit/>
          </a:bodyPr>
          <a:lstStyle/>
          <a:p>
            <a:pPr algn="ctr"/>
            <a:r>
              <a:rPr lang="en-US" altLang="zh-TW" sz="4000" b="1" cap="none" dirty="0" smtClean="0">
                <a:ln>
                  <a:noFill/>
                </a:ln>
                <a:latin typeface="華康中黑體(P)" pitchFamily="2" charset="-120"/>
                <a:ea typeface="華康中黑體(P)" pitchFamily="2" charset="-120"/>
              </a:rPr>
              <a:t/>
            </a:r>
            <a:br>
              <a:rPr lang="en-US" altLang="zh-TW" sz="4000" b="1" cap="none" dirty="0" smtClean="0">
                <a:ln>
                  <a:noFill/>
                </a:ln>
                <a:latin typeface="華康中黑體(P)" pitchFamily="2" charset="-120"/>
                <a:ea typeface="華康中黑體(P)" pitchFamily="2" charset="-120"/>
              </a:rPr>
            </a:br>
            <a:r>
              <a:rPr lang="en-US" altLang="zh-TW" sz="3200" b="1" cap="none" dirty="0" smtClean="0">
                <a:ln>
                  <a:noFill/>
                </a:ln>
                <a:latin typeface="華康中黑體(P)" pitchFamily="2" charset="-120"/>
                <a:ea typeface="華康中黑體(P)" pitchFamily="2" charset="-120"/>
              </a:rPr>
              <a:t/>
            </a:r>
            <a:br>
              <a:rPr lang="en-US" altLang="zh-TW" sz="3200" b="1" cap="none" dirty="0" smtClean="0">
                <a:ln>
                  <a:noFill/>
                </a:ln>
                <a:latin typeface="華康中黑體(P)" pitchFamily="2" charset="-120"/>
                <a:ea typeface="華康中黑體(P)" pitchFamily="2" charset="-120"/>
              </a:rPr>
            </a:br>
            <a:r>
              <a:rPr lang="zh-TW" altLang="en-US" sz="4400" b="0" cap="none" dirty="0" smtClean="0">
                <a:ln>
                  <a:noFill/>
                </a:ln>
                <a:solidFill>
                  <a:schemeClr val="tx1"/>
                </a:solidFill>
                <a:latin typeface="+mj-ea"/>
                <a:ea typeface="+mj-ea"/>
              </a:rPr>
              <a:t>　　</a:t>
            </a:r>
            <a:endParaRPr lang="zh-TW" altLang="en-US" sz="4400" b="0" cap="none" dirty="0">
              <a:ln>
                <a:noFill/>
              </a:ln>
              <a:solidFill>
                <a:schemeClr val="tx1"/>
              </a:solidFill>
              <a:latin typeface="+mj-ea"/>
              <a:ea typeface="+mj-ea"/>
            </a:endParaRPr>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a:t>
            </a:fld>
            <a:endParaRPr lang="zh-TW" altLang="en-US"/>
          </a:p>
        </p:txBody>
      </p:sp>
      <p:sp>
        <p:nvSpPr>
          <p:cNvPr id="5" name="矩形 4"/>
          <p:cNvSpPr/>
          <p:nvPr/>
        </p:nvSpPr>
        <p:spPr>
          <a:xfrm>
            <a:off x="872168" y="1340768"/>
            <a:ext cx="7704856" cy="2585323"/>
          </a:xfrm>
          <a:prstGeom prst="rect">
            <a:avLst/>
          </a:prstGeom>
        </p:spPr>
        <p:txBody>
          <a:bodyPr wrap="square">
            <a:spAutoFit/>
          </a:bodyPr>
          <a:lstStyle/>
          <a:p>
            <a:pPr algn="ctr"/>
            <a:r>
              <a:rPr lang="zh-TW" altLang="en-US" sz="5400" b="1" spc="300" dirty="0">
                <a:solidFill>
                  <a:srgbClr val="0070C0"/>
                </a:solidFill>
                <a:effectLst>
                  <a:outerShdw blurRad="50800" dist="38100" dir="2700000" algn="tl" rotWithShape="0">
                    <a:prstClr val="black">
                      <a:alpha val="40000"/>
                    </a:prstClr>
                  </a:outerShdw>
                </a:effectLst>
                <a:latin typeface="+mj-ea"/>
                <a:ea typeface="+mj-ea"/>
              </a:rPr>
              <a:t>公務人員考試錄取人員性質特殊訓練計畫</a:t>
            </a:r>
            <a:r>
              <a:rPr lang="en-US" altLang="zh-TW" sz="5400" b="1" spc="300" dirty="0">
                <a:solidFill>
                  <a:srgbClr val="0070C0"/>
                </a:solidFill>
                <a:effectLst>
                  <a:outerShdw blurRad="50800" dist="38100" dir="2700000" algn="tl" rotWithShape="0">
                    <a:prstClr val="black">
                      <a:alpha val="40000"/>
                    </a:prstClr>
                  </a:outerShdw>
                </a:effectLst>
                <a:latin typeface="+mj-ea"/>
                <a:ea typeface="+mj-ea"/>
              </a:rPr>
              <a:t/>
            </a:r>
            <a:br>
              <a:rPr lang="en-US" altLang="zh-TW" sz="5400" b="1" spc="300" dirty="0">
                <a:solidFill>
                  <a:srgbClr val="0070C0"/>
                </a:solidFill>
                <a:effectLst>
                  <a:outerShdw blurRad="50800" dist="38100" dir="2700000" algn="tl" rotWithShape="0">
                    <a:prstClr val="black">
                      <a:alpha val="40000"/>
                    </a:prstClr>
                  </a:outerShdw>
                </a:effectLst>
                <a:latin typeface="+mj-ea"/>
                <a:ea typeface="+mj-ea"/>
              </a:rPr>
            </a:br>
            <a:r>
              <a:rPr lang="zh-TW" altLang="en-US" sz="5400" b="1" spc="300" dirty="0">
                <a:solidFill>
                  <a:srgbClr val="0070C0"/>
                </a:solidFill>
                <a:effectLst>
                  <a:outerShdw blurRad="50800" dist="38100" dir="2700000" algn="tl" rotWithShape="0">
                    <a:prstClr val="black">
                      <a:alpha val="40000"/>
                    </a:prstClr>
                  </a:outerShdw>
                </a:effectLst>
                <a:latin typeface="+mj-ea"/>
                <a:ea typeface="+mj-ea"/>
              </a:rPr>
              <a:t>成績考核作業</a:t>
            </a:r>
            <a:endParaRPr lang="zh-TW" altLang="en-US" sz="5400" dirty="0">
              <a:solidFill>
                <a:srgbClr val="0070C0"/>
              </a:solidFill>
              <a:effectLst>
                <a:outerShdw blurRad="50800" dist="38100" dir="2700000" algn="tl" rotWithShape="0">
                  <a:prstClr val="black">
                    <a:alpha val="40000"/>
                  </a:prstClr>
                </a:outerShdw>
              </a:effectLst>
            </a:endParaRPr>
          </a:p>
        </p:txBody>
      </p:sp>
      <p:sp>
        <p:nvSpPr>
          <p:cNvPr id="3" name="文字方塊 2"/>
          <p:cNvSpPr txBox="1"/>
          <p:nvPr/>
        </p:nvSpPr>
        <p:spPr>
          <a:xfrm>
            <a:off x="1907704" y="4754760"/>
            <a:ext cx="5688632" cy="830997"/>
          </a:xfrm>
          <a:prstGeom prst="rect">
            <a:avLst/>
          </a:prstGeom>
          <a:noFill/>
        </p:spPr>
        <p:txBody>
          <a:bodyPr wrap="square" rtlCol="0">
            <a:spAutoFit/>
          </a:bodyPr>
          <a:lstStyle/>
          <a:p>
            <a:pPr algn="ctr"/>
            <a:r>
              <a:rPr lang="zh-TW" altLang="en-US" sz="2400" b="1" dirty="0" smtClean="0">
                <a:solidFill>
                  <a:srgbClr val="007E39"/>
                </a:solidFill>
                <a:effectLst>
                  <a:outerShdw blurRad="38100" dist="38100" dir="2700000" algn="tl">
                    <a:srgbClr val="000000">
                      <a:alpha val="43137"/>
                    </a:srgbClr>
                  </a:outerShdw>
                </a:effectLst>
                <a:latin typeface="+mj-ea"/>
                <a:ea typeface="+mj-ea"/>
              </a:rPr>
              <a:t>公務人員保障暨培訓委員會</a:t>
            </a:r>
            <a:endParaRPr lang="en-US" altLang="zh-TW" sz="2400" b="1" dirty="0" smtClean="0">
              <a:solidFill>
                <a:srgbClr val="007E39"/>
              </a:solidFill>
              <a:effectLst>
                <a:outerShdw blurRad="38100" dist="38100" dir="2700000" algn="tl">
                  <a:srgbClr val="000000">
                    <a:alpha val="43137"/>
                  </a:srgbClr>
                </a:outerShdw>
              </a:effectLst>
              <a:latin typeface="+mj-ea"/>
              <a:ea typeface="+mj-ea"/>
            </a:endParaRPr>
          </a:p>
          <a:p>
            <a:pPr algn="ctr"/>
            <a:r>
              <a:rPr lang="zh-TW" altLang="en-US" sz="2400" b="1" dirty="0" smtClean="0">
                <a:solidFill>
                  <a:srgbClr val="007E39"/>
                </a:solidFill>
                <a:effectLst>
                  <a:outerShdw blurRad="38100" dist="38100" dir="2700000" algn="tl">
                    <a:srgbClr val="000000">
                      <a:alpha val="43137"/>
                    </a:srgbClr>
                  </a:outerShdw>
                </a:effectLst>
                <a:latin typeface="+mj-ea"/>
                <a:ea typeface="+mj-ea"/>
              </a:rPr>
              <a:t>培訓評鑑處</a:t>
            </a:r>
            <a:endParaRPr lang="zh-TW" altLang="en-US" sz="2400" b="1" dirty="0">
              <a:solidFill>
                <a:srgbClr val="007E39"/>
              </a:solidFill>
              <a:effectLst>
                <a:outerShdw blurRad="38100" dist="38100" dir="2700000" algn="tl">
                  <a:srgbClr val="000000">
                    <a:alpha val="43137"/>
                  </a:srgbClr>
                </a:outerShdw>
              </a:effectLst>
              <a:latin typeface="+mj-ea"/>
              <a:ea typeface="+mj-ea"/>
            </a:endParaRPr>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11098015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42970" y="197768"/>
            <a:ext cx="8280920" cy="1431032"/>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一、考核項目－參考範例</a:t>
            </a:r>
            <a:r>
              <a:rPr lang="en-US" altLang="zh-TW" b="1" dirty="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（口試</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10</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3350728928"/>
              </p:ext>
            </p:extLst>
          </p:nvPr>
        </p:nvGraphicFramePr>
        <p:xfrm>
          <a:off x="673787" y="1803965"/>
          <a:ext cx="7894657" cy="4289331"/>
        </p:xfrm>
        <a:graphic>
          <a:graphicData uri="http://schemas.openxmlformats.org/drawingml/2006/table">
            <a:tbl>
              <a:tblPr firstRow="1">
                <a:tableStyleId>{21E4AEA4-8DFA-4A89-87EB-49C32662AFE0}</a:tableStyleId>
              </a:tblPr>
              <a:tblGrid>
                <a:gridCol w="5826004"/>
                <a:gridCol w="2068653"/>
              </a:tblGrid>
              <a:tr h="720079">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考核方式</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r>
              <a:tr h="3435891">
                <a:tc>
                  <a:txBody>
                    <a:bodyPr/>
                    <a:lstStyle/>
                    <a:p>
                      <a:pPr marL="0" algn="just" defTabSz="914400" rtl="0" eaLnBrk="1" latinLnBrk="0" hangingPunct="1">
                        <a:lnSpc>
                          <a:spcPct val="100000"/>
                        </a:lnSpc>
                        <a:spcAft>
                          <a:spcPts val="0"/>
                        </a:spcAft>
                      </a:pPr>
                      <a:r>
                        <a:rPr lang="zh-TW" sz="2400" kern="100" dirty="0">
                          <a:effectLst/>
                          <a:latin typeface="標楷體" panose="03000509000000000000" pitchFamily="65" charset="-120"/>
                          <a:ea typeface="標楷體" panose="03000509000000000000" pitchFamily="65" charset="-120"/>
                        </a:rPr>
                        <a:t>口語表達訓練成績：</a:t>
                      </a:r>
                    </a:p>
                    <a:p>
                      <a:pPr marL="756000" indent="-756000" algn="just" defTabSz="914400" rtl="0" eaLnBrk="1" latinLnBrk="0" hangingPunct="1">
                        <a:lnSpc>
                          <a:spcPct val="100000"/>
                        </a:lnSpc>
                        <a:spcAft>
                          <a:spcPts val="0"/>
                        </a:spcAft>
                      </a:pPr>
                      <a:r>
                        <a:rPr lang="zh-TW" sz="2400" kern="100" dirty="0">
                          <a:effectLst/>
                          <a:latin typeface="標楷體" panose="03000509000000000000" pitchFamily="65" charset="-120"/>
                          <a:ea typeface="標楷體" panose="03000509000000000000" pitchFamily="65" charset="-120"/>
                        </a:rPr>
                        <a:t>（ㄧ）就受訓人員之「政策論述」、「專題報告」、「模擬記者會」、「談判」、「辯論」及「即席演講」等演練時之口語表達表現進行評分。</a:t>
                      </a:r>
                    </a:p>
                    <a:p>
                      <a:pPr marL="756000" indent="-756000" algn="just" defTabSz="914400" rtl="0" eaLnBrk="1" latinLnBrk="0" hangingPunct="1">
                        <a:lnSpc>
                          <a:spcPct val="100000"/>
                        </a:lnSpc>
                        <a:spcAft>
                          <a:spcPts val="0"/>
                        </a:spcAft>
                      </a:pPr>
                      <a:r>
                        <a:rPr lang="zh-TW" sz="2400" kern="100" dirty="0">
                          <a:effectLst/>
                          <a:latin typeface="標楷體" panose="03000509000000000000" pitchFamily="65" charset="-120"/>
                          <a:ea typeface="標楷體" panose="03000509000000000000" pitchFamily="65" charset="-120"/>
                        </a:rPr>
                        <a:t>（二）本項成績以「口語表達訓練評分表」進行評分。</a:t>
                      </a:r>
                      <a:endParaRPr lang="zh-TW" sz="2400" kern="100" dirty="0">
                        <a:solidFill>
                          <a:schemeClr val="dk1"/>
                        </a:solidFill>
                        <a:effectLst/>
                        <a:latin typeface="標楷體" panose="03000509000000000000" pitchFamily="65" charset="-120"/>
                        <a:ea typeface="標楷體" panose="03000509000000000000" pitchFamily="65" charset="-120"/>
                        <a:cs typeface="+mn-cs"/>
                      </a:endParaRPr>
                    </a:p>
                  </a:txBody>
                  <a:tcPr marL="68580" marR="68580" marT="0" marB="0">
                    <a:solidFill>
                      <a:schemeClr val="bg1">
                        <a:lumMod val="95000"/>
                      </a:schemeClr>
                    </a:solidFill>
                  </a:tcPr>
                </a:tc>
                <a:tc>
                  <a:txBody>
                    <a:bodyPr/>
                    <a:lstStyle/>
                    <a:p>
                      <a:pPr marL="0" algn="just" defTabSz="914400" rtl="0" eaLnBrk="1" latinLnBrk="0" hangingPunct="1">
                        <a:lnSpc>
                          <a:spcPct val="100000"/>
                        </a:lnSpc>
                        <a:spcAft>
                          <a:spcPts val="0"/>
                        </a:spcAft>
                      </a:pPr>
                      <a:r>
                        <a:rPr lang="en-US" sz="2400" kern="100" dirty="0">
                          <a:effectLst/>
                          <a:latin typeface="標楷體" panose="03000509000000000000" pitchFamily="65" charset="-120"/>
                          <a:ea typeface="標楷體" panose="03000509000000000000" pitchFamily="65" charset="-120"/>
                        </a:rPr>
                        <a:t>104</a:t>
                      </a:r>
                      <a:r>
                        <a:rPr lang="zh-TW" sz="2400" kern="100" dirty="0">
                          <a:effectLst/>
                          <a:latin typeface="標楷體" panose="03000509000000000000" pitchFamily="65" charset="-120"/>
                          <a:ea typeface="標楷體" panose="03000509000000000000" pitchFamily="65" charset="-120"/>
                        </a:rPr>
                        <a:t>年公務人員特種考試外交領事人員及外交行政人員考試錄取受訓人員訓練成績考核規定</a:t>
                      </a:r>
                      <a:endParaRPr lang="zh-TW" sz="2400" kern="100" dirty="0">
                        <a:solidFill>
                          <a:schemeClr val="dk1"/>
                        </a:solidFill>
                        <a:effectLst/>
                        <a:latin typeface="標楷體" panose="03000509000000000000" pitchFamily="65" charset="-120"/>
                        <a:ea typeface="標楷體" panose="03000509000000000000" pitchFamily="65" charset="-120"/>
                        <a:cs typeface="+mn-cs"/>
                      </a:endParaRPr>
                    </a:p>
                  </a:txBody>
                  <a:tcPr marL="68580" marR="68580" marT="0" marB="0">
                    <a:solidFill>
                      <a:schemeClr val="bg1">
                        <a:lumMod val="95000"/>
                      </a:schemeClr>
                    </a:solidFill>
                  </a:tcPr>
                </a:tc>
              </a:tr>
            </a:tbl>
          </a:graphicData>
        </a:graphic>
      </p:graphicFrame>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32118033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圖片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2" name="標題 1"/>
          <p:cNvSpPr>
            <a:spLocks noGrp="1"/>
          </p:cNvSpPr>
          <p:nvPr>
            <p:ph type="title"/>
          </p:nvPr>
        </p:nvSpPr>
        <p:spPr>
          <a:xfrm>
            <a:off x="442970" y="1052736"/>
            <a:ext cx="8280920" cy="455273"/>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一</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、考核項目</a:t>
            </a: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參考範例</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（體能</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測驗</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11</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1750703828"/>
              </p:ext>
            </p:extLst>
          </p:nvPr>
        </p:nvGraphicFramePr>
        <p:xfrm>
          <a:off x="673787" y="1437011"/>
          <a:ext cx="7894657" cy="4754880"/>
        </p:xfrm>
        <a:graphic>
          <a:graphicData uri="http://schemas.openxmlformats.org/drawingml/2006/table">
            <a:tbl>
              <a:tblPr firstRow="1">
                <a:tableStyleId>{21E4AEA4-8DFA-4A89-87EB-49C32662AFE0}</a:tableStyleId>
              </a:tblPr>
              <a:tblGrid>
                <a:gridCol w="5826004"/>
                <a:gridCol w="2068653"/>
              </a:tblGrid>
              <a:tr h="831941">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考核方式</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r>
              <a:tr h="380315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zh-TW" sz="2000" kern="100" dirty="0" smtClean="0">
                          <a:effectLst/>
                          <a:latin typeface="標楷體" panose="03000509000000000000" pitchFamily="65" charset="-120"/>
                          <a:ea typeface="標楷體" panose="03000509000000000000" pitchFamily="65" charset="-120"/>
                        </a:rPr>
                        <a:t>50</a:t>
                      </a:r>
                      <a:r>
                        <a:rPr lang="zh-TW" altLang="en-US" sz="2000" kern="100" dirty="0" smtClean="0">
                          <a:effectLst/>
                          <a:latin typeface="標楷體" panose="03000509000000000000" pitchFamily="65" charset="-120"/>
                          <a:ea typeface="標楷體" panose="03000509000000000000" pitchFamily="65" charset="-120"/>
                        </a:rPr>
                        <a:t>公尺游泳：男性 </a:t>
                      </a:r>
                      <a:r>
                        <a:rPr lang="en-US" altLang="zh-TW" sz="2000" kern="100" dirty="0" smtClean="0">
                          <a:effectLst/>
                          <a:latin typeface="標楷體" panose="03000509000000000000" pitchFamily="65" charset="-120"/>
                          <a:ea typeface="標楷體" panose="03000509000000000000" pitchFamily="65" charset="-120"/>
                        </a:rPr>
                        <a:t>120</a:t>
                      </a:r>
                      <a:r>
                        <a:rPr lang="zh-TW" altLang="en-US" sz="2000" kern="100" dirty="0" smtClean="0">
                          <a:effectLst/>
                          <a:latin typeface="標楷體" panose="03000509000000000000" pitchFamily="65" charset="-120"/>
                          <a:ea typeface="標楷體" panose="03000509000000000000" pitchFamily="65" charset="-120"/>
                        </a:rPr>
                        <a:t>秒以內、女性 </a:t>
                      </a:r>
                      <a:r>
                        <a:rPr lang="en-US" altLang="zh-TW" sz="2000" kern="100" dirty="0" smtClean="0">
                          <a:effectLst/>
                          <a:latin typeface="標楷體" panose="03000509000000000000" pitchFamily="65" charset="-120"/>
                          <a:ea typeface="標楷體" panose="03000509000000000000" pitchFamily="65" charset="-120"/>
                        </a:rPr>
                        <a:t>150</a:t>
                      </a:r>
                      <a:r>
                        <a:rPr lang="zh-TW" altLang="en-US" sz="2000" kern="100" dirty="0" smtClean="0">
                          <a:effectLst/>
                          <a:latin typeface="標楷體" panose="03000509000000000000" pitchFamily="65" charset="-120"/>
                          <a:ea typeface="標楷體" panose="03000509000000000000" pitchFamily="65" charset="-120"/>
                        </a:rPr>
                        <a:t>秒以內及格。測驗時不限姿勢，惟不得觸底、攀附水道或泳池邊緣休息（停留），違反者以零分計算。成績換算依據「</a:t>
                      </a:r>
                      <a:r>
                        <a:rPr lang="en-US" altLang="zh-TW" sz="2000" kern="100" dirty="0" smtClean="0">
                          <a:effectLst/>
                          <a:latin typeface="標楷體" panose="03000509000000000000" pitchFamily="65" charset="-120"/>
                          <a:ea typeface="標楷體" panose="03000509000000000000" pitchFamily="65" charset="-120"/>
                        </a:rPr>
                        <a:t>50</a:t>
                      </a:r>
                      <a:r>
                        <a:rPr lang="zh-TW" altLang="en-US" sz="2000" kern="100" dirty="0" smtClean="0">
                          <a:effectLst/>
                          <a:latin typeface="標楷體" panose="03000509000000000000" pitchFamily="65" charset="-120"/>
                          <a:ea typeface="標楷體" panose="03000509000000000000" pitchFamily="65" charset="-120"/>
                        </a:rPr>
                        <a:t>公尺游泳測驗成績配分轉換表」（如附表</a:t>
                      </a:r>
                      <a:r>
                        <a:rPr lang="en-US" altLang="zh-TW" sz="2000" kern="100" dirty="0" smtClean="0">
                          <a:effectLst/>
                          <a:latin typeface="標楷體" panose="03000509000000000000" pitchFamily="65" charset="-120"/>
                          <a:ea typeface="標楷體" panose="03000509000000000000" pitchFamily="65" charset="-120"/>
                        </a:rPr>
                        <a:t>1</a:t>
                      </a:r>
                      <a:r>
                        <a:rPr lang="zh-TW" altLang="en-US" sz="2000" kern="100" dirty="0" smtClean="0">
                          <a:effectLst/>
                          <a:latin typeface="標楷體" panose="03000509000000000000" pitchFamily="65" charset="-120"/>
                          <a:ea typeface="標楷體" panose="03000509000000000000" pitchFamily="65" charset="-120"/>
                        </a:rPr>
                        <a:t>）辦理。    </a:t>
                      </a:r>
                      <a:endParaRPr lang="en-US" altLang="zh-TW" sz="2000" kern="100" dirty="0" smtClean="0">
                        <a:effectLst/>
                        <a:latin typeface="標楷體" panose="03000509000000000000" pitchFamily="65" charset="-120"/>
                        <a:ea typeface="標楷體" panose="03000509000000000000" pitchFamily="65" charset="-120"/>
                      </a:endParaRPr>
                    </a:p>
                    <a:p>
                      <a:pPr marL="0" algn="just" defTabSz="914400" rtl="0" eaLnBrk="1" latinLnBrk="0" hangingPunct="1">
                        <a:lnSpc>
                          <a:spcPct val="100000"/>
                        </a:lnSpc>
                        <a:spcAft>
                          <a:spcPts val="0"/>
                        </a:spcAft>
                      </a:pPr>
                      <a:endParaRPr lang="en-US" altLang="zh-TW" sz="2000" kern="100" dirty="0" smtClean="0">
                        <a:effectLst/>
                        <a:latin typeface="標楷體" panose="03000509000000000000" pitchFamily="65" charset="-120"/>
                        <a:ea typeface="標楷體" panose="03000509000000000000" pitchFamily="65" charset="-120"/>
                      </a:endParaRPr>
                    </a:p>
                    <a:p>
                      <a:pPr marL="0" algn="just" defTabSz="914400" rtl="0" eaLnBrk="1" latinLnBrk="0" hangingPunct="1">
                        <a:lnSpc>
                          <a:spcPct val="100000"/>
                        </a:lnSpc>
                        <a:spcAft>
                          <a:spcPts val="0"/>
                        </a:spcAft>
                      </a:pPr>
                      <a:endParaRPr lang="en-US" altLang="zh-TW" sz="2000" kern="100" dirty="0" smtClean="0">
                        <a:effectLst/>
                        <a:latin typeface="標楷體" panose="03000509000000000000" pitchFamily="65" charset="-120"/>
                        <a:ea typeface="標楷體" panose="03000509000000000000" pitchFamily="65" charset="-120"/>
                      </a:endParaRPr>
                    </a:p>
                    <a:p>
                      <a:pPr marL="0" algn="just" defTabSz="914400" rtl="0" eaLnBrk="1" latinLnBrk="0" hangingPunct="1">
                        <a:lnSpc>
                          <a:spcPct val="100000"/>
                        </a:lnSpc>
                        <a:spcAft>
                          <a:spcPts val="0"/>
                        </a:spcAft>
                      </a:pPr>
                      <a:endParaRPr lang="en-US" altLang="zh-TW" sz="2000" kern="100" dirty="0" smtClean="0">
                        <a:effectLst/>
                        <a:latin typeface="標楷體" panose="03000509000000000000" pitchFamily="65" charset="-120"/>
                        <a:ea typeface="標楷體" panose="03000509000000000000" pitchFamily="65" charset="-120"/>
                      </a:endParaRPr>
                    </a:p>
                    <a:p>
                      <a:pPr marL="0" algn="just" defTabSz="914400" rtl="0" eaLnBrk="1" latinLnBrk="0" hangingPunct="1">
                        <a:lnSpc>
                          <a:spcPct val="100000"/>
                        </a:lnSpc>
                        <a:spcAft>
                          <a:spcPts val="0"/>
                        </a:spcAft>
                      </a:pPr>
                      <a:endParaRPr lang="en-US" altLang="zh-TW" sz="2000" kern="100" dirty="0" smtClean="0">
                        <a:effectLst/>
                        <a:latin typeface="標楷體" panose="03000509000000000000" pitchFamily="65" charset="-120"/>
                        <a:ea typeface="標楷體" panose="03000509000000000000" pitchFamily="65" charset="-120"/>
                      </a:endParaRPr>
                    </a:p>
                    <a:p>
                      <a:pPr marL="0" algn="just" defTabSz="914400" rtl="0" eaLnBrk="1" latinLnBrk="0" hangingPunct="1">
                        <a:lnSpc>
                          <a:spcPct val="100000"/>
                        </a:lnSpc>
                        <a:spcAft>
                          <a:spcPts val="0"/>
                        </a:spcAft>
                      </a:pPr>
                      <a:endParaRPr lang="en-US" altLang="zh-TW" sz="2000" kern="100" dirty="0" smtClean="0">
                        <a:effectLst/>
                        <a:latin typeface="標楷體" panose="03000509000000000000" pitchFamily="65" charset="-120"/>
                        <a:ea typeface="標楷體" panose="03000509000000000000" pitchFamily="65" charset="-120"/>
                      </a:endParaRPr>
                    </a:p>
                    <a:p>
                      <a:pPr marL="0" algn="just" defTabSz="914400" rtl="0" eaLnBrk="1" latinLnBrk="0" hangingPunct="1">
                        <a:lnSpc>
                          <a:spcPct val="100000"/>
                        </a:lnSpc>
                        <a:spcAft>
                          <a:spcPts val="0"/>
                        </a:spcAft>
                      </a:pPr>
                      <a:endParaRPr lang="en-US" altLang="zh-TW" sz="2800" kern="100" dirty="0" smtClean="0">
                        <a:effectLst/>
                        <a:latin typeface="標楷體" panose="03000509000000000000" pitchFamily="65" charset="-120"/>
                        <a:ea typeface="標楷體" panose="03000509000000000000" pitchFamily="65" charset="-120"/>
                      </a:endParaRPr>
                    </a:p>
                    <a:p>
                      <a:pPr marL="0" algn="just" defTabSz="914400" rtl="0" eaLnBrk="1" latinLnBrk="0" hangingPunct="1">
                        <a:lnSpc>
                          <a:spcPct val="100000"/>
                        </a:lnSpc>
                        <a:spcAft>
                          <a:spcPts val="0"/>
                        </a:spcAft>
                      </a:pPr>
                      <a:endParaRPr lang="zh-TW" sz="2800" kern="100" dirty="0">
                        <a:solidFill>
                          <a:schemeClr val="dk1"/>
                        </a:solidFill>
                        <a:effectLst/>
                        <a:latin typeface="標楷體" panose="03000509000000000000" pitchFamily="65" charset="-120"/>
                        <a:ea typeface="標楷體" panose="03000509000000000000" pitchFamily="65" charset="-120"/>
                        <a:cs typeface="+mn-cs"/>
                      </a:endParaRPr>
                    </a:p>
                  </a:txBody>
                  <a:tcPr marL="68580" marR="68580" marT="0" marB="0">
                    <a:solidFill>
                      <a:schemeClr val="bg1">
                        <a:lumMod val="95000"/>
                      </a:schemeClr>
                    </a:solidFill>
                  </a:tcPr>
                </a:tc>
                <a:tc>
                  <a:txBody>
                    <a:bodyPr/>
                    <a:lstStyle/>
                    <a:p>
                      <a:pPr marL="0" algn="just" defTabSz="914400" rtl="0" eaLnBrk="1" latinLnBrk="0" hangingPunct="1">
                        <a:lnSpc>
                          <a:spcPct val="100000"/>
                        </a:lnSpc>
                        <a:spcAft>
                          <a:spcPts val="0"/>
                        </a:spcAft>
                      </a:pPr>
                      <a:r>
                        <a:rPr lang="en-US" altLang="zh-TW" sz="2000" kern="100" dirty="0" smtClean="0">
                          <a:effectLst/>
                          <a:latin typeface="標楷體" panose="03000509000000000000" pitchFamily="65" charset="-120"/>
                          <a:ea typeface="標楷體" panose="03000509000000000000" pitchFamily="65" charset="-120"/>
                        </a:rPr>
                        <a:t>105</a:t>
                      </a:r>
                      <a:r>
                        <a:rPr lang="zh-TW" altLang="en-US" sz="2000" kern="100" dirty="0" smtClean="0">
                          <a:effectLst/>
                          <a:latin typeface="標楷體" panose="03000509000000000000" pitchFamily="65" charset="-120"/>
                          <a:ea typeface="標楷體" panose="03000509000000000000" pitchFamily="65" charset="-120"/>
                        </a:rPr>
                        <a:t>年公務人員特種考試一般警察人員考試二等考試行政警察人員類科錄取人員教育訓練警訓成績考核規定</a:t>
                      </a:r>
                      <a:endParaRPr lang="zh-TW" altLang="zh-TW" sz="2000" kern="100" dirty="0">
                        <a:solidFill>
                          <a:schemeClr val="dk1"/>
                        </a:solidFill>
                        <a:effectLst/>
                        <a:latin typeface="標楷體" panose="03000509000000000000" pitchFamily="65" charset="-120"/>
                        <a:ea typeface="標楷體" panose="03000509000000000000" pitchFamily="65" charset="-120"/>
                        <a:cs typeface="+mn-cs"/>
                      </a:endParaRPr>
                    </a:p>
                  </a:txBody>
                  <a:tcPr marL="68580" marR="68580" marT="0" marB="0">
                    <a:solidFill>
                      <a:schemeClr val="bg1">
                        <a:lumMod val="95000"/>
                      </a:schemeClr>
                    </a:solidFill>
                  </a:tcPr>
                </a:tc>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423085073"/>
              </p:ext>
            </p:extLst>
          </p:nvPr>
        </p:nvGraphicFramePr>
        <p:xfrm>
          <a:off x="899592" y="3933056"/>
          <a:ext cx="5544615" cy="2194560"/>
        </p:xfrm>
        <a:graphic>
          <a:graphicData uri="http://schemas.openxmlformats.org/drawingml/2006/table">
            <a:tbl>
              <a:tblPr firstRow="1" bandRow="1">
                <a:tableStyleId>{5940675A-B579-460E-94D1-54222C63F5DA}</a:tableStyleId>
              </a:tblPr>
              <a:tblGrid>
                <a:gridCol w="1080120"/>
                <a:gridCol w="2232248"/>
                <a:gridCol w="2232247"/>
              </a:tblGrid>
              <a:tr h="0">
                <a:tc>
                  <a:txBody>
                    <a:bodyPr/>
                    <a:lstStyle/>
                    <a:p>
                      <a:r>
                        <a:rPr lang="zh-TW" altLang="en-US" sz="1800" dirty="0" smtClean="0">
                          <a:latin typeface="標楷體" panose="03000509000000000000" pitchFamily="65" charset="-120"/>
                          <a:ea typeface="標楷體" panose="03000509000000000000" pitchFamily="65" charset="-120"/>
                        </a:rPr>
                        <a:t>成績</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zh-TW" altLang="en-US" sz="1800" dirty="0" smtClean="0">
                          <a:latin typeface="標楷體" panose="03000509000000000000" pitchFamily="65" charset="-120"/>
                          <a:ea typeface="標楷體" panose="03000509000000000000" pitchFamily="65" charset="-120"/>
                        </a:rPr>
                        <a:t>男生（秒）</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zh-TW" altLang="en-US" sz="1800" dirty="0" smtClean="0">
                          <a:latin typeface="標楷體" panose="03000509000000000000" pitchFamily="65" charset="-120"/>
                          <a:ea typeface="標楷體" panose="03000509000000000000" pitchFamily="65" charset="-120"/>
                        </a:rPr>
                        <a:t>女生（秒）</a:t>
                      </a:r>
                      <a:endParaRPr lang="zh-TW" altLang="en-US" sz="1800" dirty="0">
                        <a:latin typeface="標楷體" panose="03000509000000000000" pitchFamily="65" charset="-120"/>
                        <a:ea typeface="標楷體" panose="03000509000000000000" pitchFamily="65" charset="-120"/>
                      </a:endParaRPr>
                    </a:p>
                  </a:txBody>
                  <a:tcPr/>
                </a:tc>
              </a:tr>
              <a:tr h="0">
                <a:tc>
                  <a:txBody>
                    <a:bodyPr/>
                    <a:lstStyle/>
                    <a:p>
                      <a:r>
                        <a:rPr lang="en-US" altLang="zh-TW" sz="1800" dirty="0" smtClean="0">
                          <a:latin typeface="標楷體" panose="03000509000000000000" pitchFamily="65" charset="-120"/>
                          <a:ea typeface="標楷體" panose="03000509000000000000" pitchFamily="65" charset="-120"/>
                        </a:rPr>
                        <a:t>100</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en-US" altLang="zh-TW" sz="1800" dirty="0" smtClean="0">
                          <a:latin typeface="標楷體" panose="03000509000000000000" pitchFamily="65" charset="-120"/>
                          <a:ea typeface="標楷體" panose="03000509000000000000" pitchFamily="65" charset="-120"/>
                        </a:rPr>
                        <a:t>30</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en-US" altLang="zh-TW" sz="1800" dirty="0" smtClean="0">
                          <a:latin typeface="標楷體" panose="03000509000000000000" pitchFamily="65" charset="-120"/>
                          <a:ea typeface="標楷體" panose="03000509000000000000" pitchFamily="65" charset="-120"/>
                        </a:rPr>
                        <a:t>40</a:t>
                      </a:r>
                      <a:endParaRPr lang="zh-TW" altLang="en-US" sz="1800" dirty="0">
                        <a:latin typeface="標楷體" panose="03000509000000000000" pitchFamily="65" charset="-120"/>
                        <a:ea typeface="標楷體" panose="03000509000000000000" pitchFamily="65" charset="-120"/>
                      </a:endParaRPr>
                    </a:p>
                  </a:txBody>
                  <a:tcPr/>
                </a:tc>
              </a:tr>
              <a:tr h="0">
                <a:tc>
                  <a:txBody>
                    <a:bodyPr/>
                    <a:lstStyle/>
                    <a:p>
                      <a:r>
                        <a:rPr lang="en-US" altLang="zh-TW" sz="1800" dirty="0" smtClean="0">
                          <a:latin typeface="標楷體" panose="03000509000000000000" pitchFamily="65" charset="-120"/>
                          <a:ea typeface="標楷體" panose="03000509000000000000" pitchFamily="65" charset="-120"/>
                        </a:rPr>
                        <a:t>……</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en-US" altLang="zh-TW" sz="1800" dirty="0" smtClean="0">
                          <a:latin typeface="標楷體" panose="03000509000000000000" pitchFamily="65" charset="-120"/>
                          <a:ea typeface="標楷體" panose="03000509000000000000" pitchFamily="65" charset="-120"/>
                        </a:rPr>
                        <a:t>……</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en-US" altLang="zh-TW" sz="1800" dirty="0" smtClean="0">
                          <a:latin typeface="標楷體" panose="03000509000000000000" pitchFamily="65" charset="-120"/>
                          <a:ea typeface="標楷體" panose="03000509000000000000" pitchFamily="65" charset="-120"/>
                        </a:rPr>
                        <a:t>……</a:t>
                      </a:r>
                      <a:endParaRPr lang="zh-TW" altLang="en-US" sz="1800" dirty="0">
                        <a:latin typeface="標楷體" panose="03000509000000000000" pitchFamily="65" charset="-120"/>
                        <a:ea typeface="標楷體" panose="03000509000000000000" pitchFamily="65" charset="-120"/>
                      </a:endParaRPr>
                    </a:p>
                  </a:txBody>
                  <a:tcPr/>
                </a:tc>
              </a:tr>
              <a:tr h="0">
                <a:tc>
                  <a:txBody>
                    <a:bodyPr/>
                    <a:lstStyle/>
                    <a:p>
                      <a:r>
                        <a:rPr lang="en-US" altLang="zh-TW" sz="1800" dirty="0" smtClean="0">
                          <a:latin typeface="標楷體" panose="03000509000000000000" pitchFamily="65" charset="-120"/>
                          <a:ea typeface="標楷體" panose="03000509000000000000" pitchFamily="65" charset="-120"/>
                        </a:rPr>
                        <a:t>61</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en-US" altLang="zh-TW" sz="1800" dirty="0" smtClean="0">
                          <a:latin typeface="標楷體" panose="03000509000000000000" pitchFamily="65" charset="-120"/>
                          <a:ea typeface="標楷體" panose="03000509000000000000" pitchFamily="65" charset="-120"/>
                        </a:rPr>
                        <a:t>117</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en-US" altLang="zh-TW" sz="1800" dirty="0" smtClean="0">
                          <a:latin typeface="標楷體" panose="03000509000000000000" pitchFamily="65" charset="-120"/>
                          <a:ea typeface="標楷體" panose="03000509000000000000" pitchFamily="65" charset="-120"/>
                        </a:rPr>
                        <a:t>147</a:t>
                      </a:r>
                      <a:endParaRPr lang="zh-TW" altLang="en-US" sz="1800" dirty="0">
                        <a:latin typeface="標楷體" panose="03000509000000000000" pitchFamily="65" charset="-120"/>
                        <a:ea typeface="標楷體" panose="03000509000000000000" pitchFamily="65" charset="-120"/>
                      </a:endParaRPr>
                    </a:p>
                  </a:txBody>
                  <a:tcPr/>
                </a:tc>
              </a:tr>
              <a:tr h="0">
                <a:tc>
                  <a:txBody>
                    <a:bodyPr/>
                    <a:lstStyle/>
                    <a:p>
                      <a:r>
                        <a:rPr lang="en-US" altLang="zh-TW" sz="1800" dirty="0" smtClean="0">
                          <a:latin typeface="標楷體" panose="03000509000000000000" pitchFamily="65" charset="-120"/>
                          <a:ea typeface="標楷體" panose="03000509000000000000" pitchFamily="65" charset="-120"/>
                        </a:rPr>
                        <a:t>60</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en-US" altLang="zh-TW" sz="1800" dirty="0" smtClean="0">
                          <a:latin typeface="標楷體" panose="03000509000000000000" pitchFamily="65" charset="-120"/>
                          <a:ea typeface="標楷體" panose="03000509000000000000" pitchFamily="65" charset="-120"/>
                        </a:rPr>
                        <a:t>120</a:t>
                      </a:r>
                      <a:r>
                        <a:rPr lang="zh-TW" altLang="en-US" sz="1800" dirty="0" smtClean="0">
                          <a:latin typeface="標楷體" panose="03000509000000000000" pitchFamily="65" charset="-120"/>
                          <a:ea typeface="標楷體" panose="03000509000000000000" pitchFamily="65" charset="-120"/>
                        </a:rPr>
                        <a:t>以上且游完全程</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en-US" altLang="zh-TW" sz="1800" dirty="0" smtClean="0">
                          <a:latin typeface="標楷體" panose="03000509000000000000" pitchFamily="65" charset="-120"/>
                          <a:ea typeface="標楷體" panose="03000509000000000000" pitchFamily="65" charset="-120"/>
                        </a:rPr>
                        <a:t>150</a:t>
                      </a:r>
                      <a:r>
                        <a:rPr lang="zh-TW" altLang="en-US" sz="1800" dirty="0" smtClean="0">
                          <a:latin typeface="標楷體" panose="03000509000000000000" pitchFamily="65" charset="-120"/>
                          <a:ea typeface="標楷體" panose="03000509000000000000" pitchFamily="65" charset="-120"/>
                        </a:rPr>
                        <a:t>以上且游完全程</a:t>
                      </a:r>
                      <a:endParaRPr lang="zh-TW" altLang="en-US" sz="1800" dirty="0">
                        <a:latin typeface="標楷體" panose="03000509000000000000" pitchFamily="65" charset="-120"/>
                        <a:ea typeface="標楷體" panose="03000509000000000000" pitchFamily="65" charset="-120"/>
                      </a:endParaRPr>
                    </a:p>
                  </a:txBody>
                  <a:tcPr/>
                </a:tc>
              </a:tr>
              <a:tr h="0">
                <a:tc>
                  <a:txBody>
                    <a:bodyPr/>
                    <a:lstStyle/>
                    <a:p>
                      <a:r>
                        <a:rPr lang="en-US" altLang="zh-TW" sz="1800" dirty="0" smtClean="0">
                          <a:latin typeface="標楷體" panose="03000509000000000000" pitchFamily="65" charset="-120"/>
                          <a:ea typeface="標楷體" panose="03000509000000000000" pitchFamily="65" charset="-120"/>
                        </a:rPr>
                        <a:t>0</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zh-TW" altLang="en-US" sz="1800" dirty="0" smtClean="0">
                          <a:latin typeface="標楷體" panose="03000509000000000000" pitchFamily="65" charset="-120"/>
                          <a:ea typeface="標楷體" panose="03000509000000000000" pitchFamily="65" charset="-120"/>
                        </a:rPr>
                        <a:t>無法游完</a:t>
                      </a:r>
                      <a:endParaRPr lang="zh-TW" altLang="en-US" sz="1800" dirty="0">
                        <a:latin typeface="標楷體" panose="03000509000000000000" pitchFamily="65" charset="-120"/>
                        <a:ea typeface="標楷體" panose="03000509000000000000" pitchFamily="65" charset="-120"/>
                      </a:endParaRPr>
                    </a:p>
                  </a:txBody>
                  <a:tcPr/>
                </a:tc>
                <a:tc>
                  <a:txBody>
                    <a:bodyPr/>
                    <a:lstStyle/>
                    <a:p>
                      <a:r>
                        <a:rPr lang="zh-TW" altLang="en-US" sz="1800" dirty="0" smtClean="0">
                          <a:latin typeface="標楷體" panose="03000509000000000000" pitchFamily="65" charset="-120"/>
                          <a:ea typeface="標楷體" panose="03000509000000000000" pitchFamily="65" charset="-120"/>
                        </a:rPr>
                        <a:t>無法游完</a:t>
                      </a:r>
                      <a:endParaRPr lang="zh-TW" altLang="en-US" sz="1800" dirty="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val="4266289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6381171"/>
            <a:ext cx="1403648" cy="390057"/>
          </a:xfrm>
          <a:prstGeom prst="rect">
            <a:avLst/>
          </a:prstGeom>
        </p:spPr>
      </p:pic>
      <p:sp>
        <p:nvSpPr>
          <p:cNvPr id="10" name="標題 1"/>
          <p:cNvSpPr>
            <a:spLocks noGrp="1"/>
          </p:cNvSpPr>
          <p:nvPr>
            <p:ph type="title"/>
          </p:nvPr>
        </p:nvSpPr>
        <p:spPr>
          <a:xfrm>
            <a:off x="539552" y="1052736"/>
            <a:ext cx="8280920" cy="455273"/>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一</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、考核項目</a:t>
            </a: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參考範例</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（體</a:t>
            </a: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技測驗</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12</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349582627"/>
              </p:ext>
            </p:extLst>
          </p:nvPr>
        </p:nvGraphicFramePr>
        <p:xfrm>
          <a:off x="755576" y="1575498"/>
          <a:ext cx="7894657" cy="4876800"/>
        </p:xfrm>
        <a:graphic>
          <a:graphicData uri="http://schemas.openxmlformats.org/drawingml/2006/table">
            <a:tbl>
              <a:tblPr firstRow="1">
                <a:tableStyleId>{21E4AEA4-8DFA-4A89-87EB-49C32662AFE0}</a:tableStyleId>
              </a:tblPr>
              <a:tblGrid>
                <a:gridCol w="5986445"/>
                <a:gridCol w="1908212"/>
              </a:tblGrid>
              <a:tr h="725228">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考核方式</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r>
              <a:tr h="3861456">
                <a:tc>
                  <a:txBody>
                    <a:bodyPr/>
                    <a:lstStyle/>
                    <a:p>
                      <a:pPr marL="0" algn="just" defTabSz="914400" rtl="0" eaLnBrk="1" latinLnBrk="0" hangingPunct="1">
                        <a:lnSpc>
                          <a:spcPct val="100000"/>
                        </a:lnSpc>
                        <a:spcAft>
                          <a:spcPts val="0"/>
                        </a:spcAft>
                      </a:pPr>
                      <a:r>
                        <a:rPr lang="zh-TW" altLang="en-US" sz="2400" kern="100" dirty="0" smtClean="0">
                          <a:effectLst/>
                          <a:latin typeface="標楷體" panose="03000509000000000000" pitchFamily="65" charset="-120"/>
                          <a:ea typeface="標楷體" panose="03000509000000000000" pitchFamily="65" charset="-120"/>
                        </a:rPr>
                        <a:t>射擊：</a:t>
                      </a:r>
                    </a:p>
                    <a:p>
                      <a:pPr marL="715963" indent="-715963" algn="just" defTabSz="914400" rtl="0" eaLnBrk="1" latinLnBrk="0" hangingPunct="1">
                        <a:lnSpc>
                          <a:spcPct val="100000"/>
                        </a:lnSpc>
                        <a:spcAft>
                          <a:spcPts val="0"/>
                        </a:spcAft>
                      </a:pPr>
                      <a:r>
                        <a:rPr lang="zh-TW" altLang="en-US" sz="2400" kern="100" dirty="0" smtClean="0">
                          <a:effectLst/>
                          <a:latin typeface="標楷體" panose="03000509000000000000" pitchFamily="65" charset="-120"/>
                          <a:ea typeface="標楷體" panose="03000509000000000000" pitchFamily="65" charset="-120"/>
                        </a:rPr>
                        <a:t>（一）近迫射擊（持槍靶、雙手立姿）：射擊距離</a:t>
                      </a:r>
                      <a:r>
                        <a:rPr lang="en-US" altLang="zh-TW" sz="2400" kern="100" dirty="0" smtClean="0">
                          <a:effectLst/>
                          <a:latin typeface="標楷體" panose="03000509000000000000" pitchFamily="65" charset="-120"/>
                          <a:ea typeface="標楷體" panose="03000509000000000000" pitchFamily="65" charset="-120"/>
                        </a:rPr>
                        <a:t>15</a:t>
                      </a:r>
                      <a:r>
                        <a:rPr lang="zh-TW" altLang="en-US" sz="2400" kern="100" dirty="0" smtClean="0">
                          <a:effectLst/>
                          <a:latin typeface="標楷體" panose="03000509000000000000" pitchFamily="65" charset="-120"/>
                          <a:ea typeface="標楷體" panose="03000509000000000000" pitchFamily="65" charset="-120"/>
                        </a:rPr>
                        <a:t>公尺，子彈數</a:t>
                      </a:r>
                      <a:r>
                        <a:rPr lang="en-US" altLang="zh-TW" sz="2400" kern="100" dirty="0" smtClean="0">
                          <a:effectLst/>
                          <a:latin typeface="標楷體" panose="03000509000000000000" pitchFamily="65" charset="-120"/>
                          <a:ea typeface="標楷體" panose="03000509000000000000" pitchFamily="65" charset="-120"/>
                        </a:rPr>
                        <a:t>10</a:t>
                      </a:r>
                      <a:r>
                        <a:rPr lang="zh-TW" altLang="en-US" sz="2400" kern="100" dirty="0" smtClean="0">
                          <a:effectLst/>
                          <a:latin typeface="標楷體" panose="03000509000000000000" pitchFamily="65" charset="-120"/>
                          <a:ea typeface="標楷體" panose="03000509000000000000" pitchFamily="65" charset="-120"/>
                        </a:rPr>
                        <a:t>發，限時</a:t>
                      </a:r>
                      <a:r>
                        <a:rPr lang="en-US" altLang="zh-TW" sz="2400" kern="100" dirty="0" smtClean="0">
                          <a:effectLst/>
                          <a:latin typeface="標楷體" panose="03000509000000000000" pitchFamily="65" charset="-120"/>
                          <a:ea typeface="標楷體" panose="03000509000000000000" pitchFamily="65" charset="-120"/>
                        </a:rPr>
                        <a:t>30</a:t>
                      </a:r>
                      <a:r>
                        <a:rPr lang="zh-TW" altLang="en-US" sz="2400" kern="100" dirty="0" smtClean="0">
                          <a:effectLst/>
                          <a:latin typeface="標楷體" panose="03000509000000000000" pitchFamily="65" charset="-120"/>
                          <a:ea typeface="標楷體" panose="03000509000000000000" pitchFamily="65" charset="-120"/>
                        </a:rPr>
                        <a:t>秒鐘（含拔槍上膛）。</a:t>
                      </a:r>
                      <a:endParaRPr lang="en-US" altLang="zh-TW" sz="2400" kern="100" dirty="0" smtClean="0">
                        <a:effectLst/>
                        <a:latin typeface="標楷體" panose="03000509000000000000" pitchFamily="65" charset="-120"/>
                        <a:ea typeface="標楷體" panose="03000509000000000000" pitchFamily="65" charset="-120"/>
                      </a:endParaRPr>
                    </a:p>
                    <a:p>
                      <a:pPr marL="715963" indent="-715963" algn="just" defTabSz="914400" rtl="0" eaLnBrk="1" latinLnBrk="0" hangingPunct="1">
                        <a:lnSpc>
                          <a:spcPct val="100000"/>
                        </a:lnSpc>
                        <a:spcAft>
                          <a:spcPts val="0"/>
                        </a:spcAft>
                      </a:pPr>
                      <a:r>
                        <a:rPr lang="zh-TW" altLang="en-US" sz="2400" kern="100" dirty="0" smtClean="0">
                          <a:effectLst/>
                          <a:latin typeface="標楷體" panose="03000509000000000000" pitchFamily="65" charset="-120"/>
                          <a:ea typeface="標楷體" panose="03000509000000000000" pitchFamily="65" charset="-120"/>
                        </a:rPr>
                        <a:t>（二）定點五環靶（五環靶、雙手立姿）：射擊距離</a:t>
                      </a:r>
                      <a:r>
                        <a:rPr lang="en-US" altLang="zh-TW" sz="2400" kern="100" dirty="0" smtClean="0">
                          <a:effectLst/>
                          <a:latin typeface="標楷體" panose="03000509000000000000" pitchFamily="65" charset="-120"/>
                          <a:ea typeface="標楷體" panose="03000509000000000000" pitchFamily="65" charset="-120"/>
                        </a:rPr>
                        <a:t>10</a:t>
                      </a:r>
                      <a:r>
                        <a:rPr lang="zh-TW" altLang="en-US" sz="2400" kern="100" dirty="0" smtClean="0">
                          <a:effectLst/>
                          <a:latin typeface="標楷體" panose="03000509000000000000" pitchFamily="65" charset="-120"/>
                          <a:ea typeface="標楷體" panose="03000509000000000000" pitchFamily="65" charset="-120"/>
                        </a:rPr>
                        <a:t>公尺，彈數</a:t>
                      </a:r>
                      <a:r>
                        <a:rPr lang="en-US" altLang="zh-TW" sz="2400" kern="100" dirty="0" smtClean="0">
                          <a:effectLst/>
                          <a:latin typeface="標楷體" panose="03000509000000000000" pitchFamily="65" charset="-120"/>
                          <a:ea typeface="標楷體" panose="03000509000000000000" pitchFamily="65" charset="-120"/>
                        </a:rPr>
                        <a:t>10</a:t>
                      </a:r>
                      <a:r>
                        <a:rPr lang="zh-TW" altLang="en-US" sz="2400" kern="100" dirty="0" smtClean="0">
                          <a:effectLst/>
                          <a:latin typeface="標楷體" panose="03000509000000000000" pitchFamily="65" charset="-120"/>
                          <a:ea typeface="標楷體" panose="03000509000000000000" pitchFamily="65" charset="-120"/>
                        </a:rPr>
                        <a:t>發，限時</a:t>
                      </a:r>
                      <a:r>
                        <a:rPr lang="en-US" altLang="zh-TW" sz="2400" kern="100" dirty="0" smtClean="0">
                          <a:effectLst/>
                          <a:latin typeface="標楷體" panose="03000509000000000000" pitchFamily="65" charset="-120"/>
                          <a:ea typeface="標楷體" panose="03000509000000000000" pitchFamily="65" charset="-120"/>
                        </a:rPr>
                        <a:t>30</a:t>
                      </a:r>
                      <a:r>
                        <a:rPr lang="zh-TW" altLang="en-US" sz="2400" kern="100" dirty="0" smtClean="0">
                          <a:effectLst/>
                          <a:latin typeface="標楷體" panose="03000509000000000000" pitchFamily="65" charset="-120"/>
                          <a:ea typeface="標楷體" panose="03000509000000000000" pitchFamily="65" charset="-120"/>
                        </a:rPr>
                        <a:t>秒鐘（含拔槍上膛）。</a:t>
                      </a:r>
                      <a:endParaRPr lang="en-US" altLang="zh-TW" sz="2400" kern="100" dirty="0" smtClean="0">
                        <a:effectLst/>
                        <a:latin typeface="標楷體" panose="03000509000000000000" pitchFamily="65" charset="-120"/>
                        <a:ea typeface="標楷體" panose="03000509000000000000" pitchFamily="65" charset="-120"/>
                      </a:endParaRPr>
                    </a:p>
                    <a:p>
                      <a:pPr marL="715963" indent="-715963" algn="just" defTabSz="914400" rtl="0" eaLnBrk="1" latinLnBrk="0" hangingPunct="1">
                        <a:lnSpc>
                          <a:spcPct val="100000"/>
                        </a:lnSpc>
                        <a:spcAft>
                          <a:spcPts val="0"/>
                        </a:spcAft>
                      </a:pPr>
                      <a:r>
                        <a:rPr lang="zh-TW" altLang="en-US" sz="2400" kern="100" dirty="0" smtClean="0">
                          <a:effectLst/>
                          <a:latin typeface="標楷體" panose="03000509000000000000" pitchFamily="65" charset="-120"/>
                          <a:ea typeface="標楷體" panose="03000509000000000000" pitchFamily="65" charset="-120"/>
                        </a:rPr>
                        <a:t>（三）測驗標準：近迫射擊及定點五環靶成績平均達</a:t>
                      </a:r>
                      <a:r>
                        <a:rPr lang="en-US" altLang="zh-TW" sz="2400" kern="100" dirty="0" smtClean="0">
                          <a:effectLst/>
                          <a:latin typeface="標楷體" panose="03000509000000000000" pitchFamily="65" charset="-120"/>
                          <a:ea typeface="標楷體" panose="03000509000000000000" pitchFamily="65" charset="-120"/>
                        </a:rPr>
                        <a:t>60</a:t>
                      </a:r>
                      <a:r>
                        <a:rPr lang="zh-TW" altLang="en-US" sz="2400" kern="100" dirty="0" smtClean="0">
                          <a:effectLst/>
                          <a:latin typeface="標楷體" panose="03000509000000000000" pitchFamily="65" charset="-120"/>
                          <a:ea typeface="標楷體" panose="03000509000000000000" pitchFamily="65" charset="-120"/>
                        </a:rPr>
                        <a:t>分及格，未達標準者，應實施</a:t>
                      </a:r>
                      <a:r>
                        <a:rPr lang="en-US" altLang="zh-TW" sz="2400" kern="100" dirty="0" smtClean="0">
                          <a:effectLst/>
                          <a:latin typeface="標楷體" panose="03000509000000000000" pitchFamily="65" charset="-120"/>
                          <a:ea typeface="標楷體" panose="03000509000000000000" pitchFamily="65" charset="-120"/>
                        </a:rPr>
                        <a:t>16</a:t>
                      </a:r>
                      <a:r>
                        <a:rPr lang="zh-TW" altLang="en-US" sz="2400" kern="100" dirty="0" smtClean="0">
                          <a:effectLst/>
                          <a:latin typeface="標楷體" panose="03000509000000000000" pitchFamily="65" charset="-120"/>
                          <a:ea typeface="標楷體" panose="03000509000000000000" pitchFamily="65" charset="-120"/>
                        </a:rPr>
                        <a:t>小時加強訓練課程，課程結束後成績及格者核予</a:t>
                      </a:r>
                      <a:r>
                        <a:rPr lang="en-US" altLang="zh-TW" sz="2400" kern="100" dirty="0" smtClean="0">
                          <a:effectLst/>
                          <a:latin typeface="標楷體" panose="03000509000000000000" pitchFamily="65" charset="-120"/>
                          <a:ea typeface="標楷體" panose="03000509000000000000" pitchFamily="65" charset="-120"/>
                        </a:rPr>
                        <a:t>60</a:t>
                      </a:r>
                      <a:r>
                        <a:rPr lang="zh-TW" altLang="en-US" sz="2400" kern="100" dirty="0" smtClean="0">
                          <a:effectLst/>
                          <a:latin typeface="標楷體" panose="03000509000000000000" pitchFamily="65" charset="-120"/>
                          <a:ea typeface="標楷體" panose="03000509000000000000" pitchFamily="65" charset="-120"/>
                        </a:rPr>
                        <a:t>分。</a:t>
                      </a:r>
                      <a:endParaRPr lang="en-US" altLang="zh-TW" sz="2400" kern="100" dirty="0" smtClean="0">
                        <a:effectLst/>
                        <a:latin typeface="標楷體" panose="03000509000000000000" pitchFamily="65" charset="-120"/>
                        <a:ea typeface="標楷體" panose="03000509000000000000" pitchFamily="65" charset="-120"/>
                      </a:endParaRPr>
                    </a:p>
                  </a:txBody>
                  <a:tcPr marL="68580" marR="68580" marT="0" marB="0">
                    <a:solidFill>
                      <a:schemeClr val="bg1">
                        <a:lumMod val="95000"/>
                      </a:schemeClr>
                    </a:solidFill>
                  </a:tcPr>
                </a:tc>
                <a:tc>
                  <a:txBody>
                    <a:bodyPr/>
                    <a:lstStyle/>
                    <a:p>
                      <a:pPr marL="0" algn="just" defTabSz="914400" rtl="0" eaLnBrk="1" latinLnBrk="0" hangingPunct="1">
                        <a:lnSpc>
                          <a:spcPct val="100000"/>
                        </a:lnSpc>
                        <a:spcAft>
                          <a:spcPts val="0"/>
                        </a:spcAft>
                      </a:pPr>
                      <a:r>
                        <a:rPr lang="en-US" altLang="zh-TW" sz="2400" kern="100" dirty="0" smtClean="0">
                          <a:effectLst/>
                          <a:latin typeface="標楷體" panose="03000509000000000000" pitchFamily="65" charset="-120"/>
                          <a:ea typeface="標楷體" panose="03000509000000000000" pitchFamily="65" charset="-120"/>
                        </a:rPr>
                        <a:t>105</a:t>
                      </a:r>
                      <a:r>
                        <a:rPr lang="zh-TW" altLang="en-US" sz="2400" kern="100" dirty="0" smtClean="0">
                          <a:effectLst/>
                          <a:latin typeface="標楷體" panose="03000509000000000000" pitchFamily="65" charset="-120"/>
                          <a:ea typeface="標楷體" panose="03000509000000000000" pitchFamily="65" charset="-120"/>
                        </a:rPr>
                        <a:t>年公務人員特種考試一般警察人員考試二等考試行政警察人員類科錄取人員教育訓練警技成績考核規定</a:t>
                      </a:r>
                      <a:endParaRPr lang="zh-TW" sz="2400" kern="100" dirty="0">
                        <a:solidFill>
                          <a:schemeClr val="dk1"/>
                        </a:solidFill>
                        <a:effectLst/>
                        <a:latin typeface="標楷體" panose="03000509000000000000" pitchFamily="65" charset="-120"/>
                        <a:ea typeface="標楷體" panose="03000509000000000000" pitchFamily="65" charset="-120"/>
                        <a:cs typeface="+mn-cs"/>
                      </a:endParaRP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66227930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標題 1"/>
          <p:cNvSpPr>
            <a:spLocks noGrp="1"/>
          </p:cNvSpPr>
          <p:nvPr>
            <p:ph type="title"/>
          </p:nvPr>
        </p:nvSpPr>
        <p:spPr>
          <a:xfrm>
            <a:off x="539552" y="1196752"/>
            <a:ext cx="8280920" cy="455273"/>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一</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、考核項目－參考範例</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（模擬演練）</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13</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338807449"/>
              </p:ext>
            </p:extLst>
          </p:nvPr>
        </p:nvGraphicFramePr>
        <p:xfrm>
          <a:off x="673787" y="1844824"/>
          <a:ext cx="7894657" cy="4248472"/>
        </p:xfrm>
        <a:graphic>
          <a:graphicData uri="http://schemas.openxmlformats.org/drawingml/2006/table">
            <a:tbl>
              <a:tblPr firstRow="1">
                <a:tableStyleId>{21E4AEA4-8DFA-4A89-87EB-49C32662AFE0}</a:tableStyleId>
              </a:tblPr>
              <a:tblGrid>
                <a:gridCol w="5826004"/>
                <a:gridCol w="2068653"/>
              </a:tblGrid>
              <a:tr h="645431">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考核方式</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r>
              <a:tr h="3395032">
                <a:tc>
                  <a:txBody>
                    <a:bodyPr/>
                    <a:lstStyle/>
                    <a:p>
                      <a:pPr marL="0" algn="just" defTabSz="914400" rtl="0" eaLnBrk="1" latinLnBrk="0" hangingPunct="1">
                        <a:lnSpc>
                          <a:spcPct val="100000"/>
                        </a:lnSpc>
                        <a:spcAft>
                          <a:spcPts val="0"/>
                        </a:spcAft>
                      </a:pPr>
                      <a:r>
                        <a:rPr lang="zh-TW" sz="2400" kern="100" dirty="0">
                          <a:effectLst/>
                          <a:latin typeface="標楷體" panose="03000509000000000000" pitchFamily="65" charset="-120"/>
                          <a:ea typeface="標楷體" panose="03000509000000000000" pitchFamily="65" charset="-120"/>
                        </a:rPr>
                        <a:t>模擬實習術科考核：</a:t>
                      </a:r>
                    </a:p>
                    <a:p>
                      <a:pPr marL="720000" indent="-720000" algn="just" defTabSz="914400" rtl="0" eaLnBrk="1" latinLnBrk="0" hangingPunct="1">
                        <a:lnSpc>
                          <a:spcPct val="100000"/>
                        </a:lnSpc>
                        <a:spcAft>
                          <a:spcPts val="0"/>
                        </a:spcAft>
                      </a:pPr>
                      <a:r>
                        <a:rPr lang="zh-TW" sz="2400" kern="100" dirty="0">
                          <a:effectLst/>
                          <a:latin typeface="標楷體" panose="03000509000000000000" pitchFamily="65" charset="-120"/>
                          <a:ea typeface="標楷體" panose="03000509000000000000" pitchFamily="65" charset="-120"/>
                        </a:rPr>
                        <a:t>（ㄧ）由教官依據「飛航管制科錄取人員模擬實習術科成績考核表</a:t>
                      </a:r>
                      <a:r>
                        <a:rPr lang="zh-TW" sz="2400" kern="100" dirty="0" smtClean="0">
                          <a:effectLst/>
                          <a:latin typeface="標楷體" panose="03000509000000000000" pitchFamily="65" charset="-120"/>
                          <a:ea typeface="標楷體" panose="03000509000000000000" pitchFamily="65" charset="-120"/>
                        </a:rPr>
                        <a:t>」進行</a:t>
                      </a:r>
                      <a:r>
                        <a:rPr lang="zh-TW" sz="2400" kern="100" dirty="0">
                          <a:effectLst/>
                          <a:latin typeface="標楷體" panose="03000509000000000000" pitchFamily="65" charset="-120"/>
                          <a:ea typeface="標楷體" panose="03000509000000000000" pitchFamily="65" charset="-120"/>
                        </a:rPr>
                        <a:t>評分。</a:t>
                      </a:r>
                    </a:p>
                    <a:p>
                      <a:pPr marL="720000" indent="-720000" algn="just" defTabSz="914400" rtl="0" eaLnBrk="1" latinLnBrk="0" hangingPunct="1">
                        <a:lnSpc>
                          <a:spcPct val="100000"/>
                        </a:lnSpc>
                        <a:spcAft>
                          <a:spcPts val="0"/>
                        </a:spcAft>
                      </a:pPr>
                      <a:r>
                        <a:rPr lang="zh-TW" sz="2400" kern="100" dirty="0">
                          <a:effectLst/>
                          <a:latin typeface="標楷體" panose="03000509000000000000" pitchFamily="65" charset="-120"/>
                          <a:ea typeface="標楷體" panose="03000509000000000000" pitchFamily="65" charset="-120"/>
                        </a:rPr>
                        <a:t>（二）評分及補考：成績需達</a:t>
                      </a:r>
                      <a:r>
                        <a:rPr lang="en-US" sz="2400" kern="100" dirty="0">
                          <a:effectLst/>
                          <a:latin typeface="標楷體" panose="03000509000000000000" pitchFamily="65" charset="-120"/>
                          <a:ea typeface="標楷體" panose="03000509000000000000" pitchFamily="65" charset="-120"/>
                        </a:rPr>
                        <a:t>70</a:t>
                      </a:r>
                      <a:r>
                        <a:rPr lang="zh-TW" sz="2400" kern="100" dirty="0">
                          <a:effectLst/>
                          <a:latin typeface="標楷體" panose="03000509000000000000" pitchFamily="65" charset="-120"/>
                          <a:ea typeface="標楷體" panose="03000509000000000000" pitchFamily="65" charset="-120"/>
                        </a:rPr>
                        <a:t>分</a:t>
                      </a:r>
                      <a:r>
                        <a:rPr lang="en-US" sz="2400" kern="100" dirty="0">
                          <a:effectLst/>
                          <a:latin typeface="標楷體" panose="03000509000000000000" pitchFamily="65" charset="-120"/>
                          <a:ea typeface="標楷體" panose="03000509000000000000" pitchFamily="65" charset="-120"/>
                        </a:rPr>
                        <a:t>(</a:t>
                      </a:r>
                      <a:r>
                        <a:rPr lang="zh-TW" sz="2400" kern="100" dirty="0">
                          <a:effectLst/>
                          <a:latin typeface="標楷體" panose="03000509000000000000" pitchFamily="65" charset="-120"/>
                          <a:ea typeface="標楷體" panose="03000509000000000000" pitchFamily="65" charset="-120"/>
                        </a:rPr>
                        <a:t>含</a:t>
                      </a:r>
                      <a:r>
                        <a:rPr lang="en-US" sz="2400" kern="100" dirty="0">
                          <a:effectLst/>
                          <a:latin typeface="標楷體" panose="03000509000000000000" pitchFamily="65" charset="-120"/>
                          <a:ea typeface="標楷體" panose="03000509000000000000" pitchFamily="65" charset="-120"/>
                        </a:rPr>
                        <a:t>)</a:t>
                      </a:r>
                      <a:r>
                        <a:rPr lang="zh-TW" sz="2400" kern="100" dirty="0">
                          <a:effectLst/>
                          <a:latin typeface="標楷體" panose="03000509000000000000" pitchFamily="65" charset="-120"/>
                          <a:ea typeface="標楷體" panose="03000509000000000000" pitchFamily="65" charset="-120"/>
                        </a:rPr>
                        <a:t>以上始為及格。不及格者，得於考核結束</a:t>
                      </a:r>
                      <a:r>
                        <a:rPr lang="en-US" sz="2400" kern="100" dirty="0">
                          <a:effectLst/>
                          <a:latin typeface="標楷體" panose="03000509000000000000" pitchFamily="65" charset="-120"/>
                          <a:ea typeface="標楷體" panose="03000509000000000000" pitchFamily="65" charset="-120"/>
                        </a:rPr>
                        <a:t>3</a:t>
                      </a:r>
                      <a:r>
                        <a:rPr lang="zh-TW" sz="2400" kern="100" dirty="0">
                          <a:effectLst/>
                          <a:latin typeface="標楷體" panose="03000509000000000000" pitchFamily="65" charset="-120"/>
                          <a:ea typeface="標楷體" panose="03000509000000000000" pitchFamily="65" charset="-120"/>
                        </a:rPr>
                        <a:t>天後至</a:t>
                      </a:r>
                      <a:r>
                        <a:rPr lang="en-US" sz="2400" kern="100" dirty="0">
                          <a:effectLst/>
                          <a:latin typeface="標楷體" panose="03000509000000000000" pitchFamily="65" charset="-120"/>
                          <a:ea typeface="標楷體" panose="03000509000000000000" pitchFamily="65" charset="-120"/>
                        </a:rPr>
                        <a:t>1</a:t>
                      </a:r>
                      <a:r>
                        <a:rPr lang="zh-TW" sz="2400" kern="100" dirty="0">
                          <a:effectLst/>
                          <a:latin typeface="標楷體" panose="03000509000000000000" pitchFamily="65" charset="-120"/>
                          <a:ea typeface="標楷體" panose="03000509000000000000" pitchFamily="65" charset="-120"/>
                        </a:rPr>
                        <a:t>週內補考</a:t>
                      </a:r>
                      <a:r>
                        <a:rPr lang="en-US" sz="2400" kern="100" dirty="0">
                          <a:effectLst/>
                          <a:latin typeface="標楷體" panose="03000509000000000000" pitchFamily="65" charset="-120"/>
                          <a:ea typeface="標楷體" panose="03000509000000000000" pitchFamily="65" charset="-120"/>
                        </a:rPr>
                        <a:t>1</a:t>
                      </a:r>
                      <a:r>
                        <a:rPr lang="zh-TW" sz="2400" kern="100" dirty="0">
                          <a:effectLst/>
                          <a:latin typeface="標楷體" panose="03000509000000000000" pitchFamily="65" charset="-120"/>
                          <a:ea typeface="標楷體" panose="03000509000000000000" pitchFamily="65" charset="-120"/>
                        </a:rPr>
                        <a:t>次，補考及格者，以</a:t>
                      </a:r>
                      <a:r>
                        <a:rPr lang="en-US" sz="2400" kern="100" dirty="0">
                          <a:effectLst/>
                          <a:latin typeface="標楷體" panose="03000509000000000000" pitchFamily="65" charset="-120"/>
                          <a:ea typeface="標楷體" panose="03000509000000000000" pitchFamily="65" charset="-120"/>
                        </a:rPr>
                        <a:t>70</a:t>
                      </a:r>
                      <a:r>
                        <a:rPr lang="zh-TW" sz="2400" kern="100" dirty="0">
                          <a:effectLst/>
                          <a:latin typeface="標楷體" panose="03000509000000000000" pitchFamily="65" charset="-120"/>
                          <a:ea typeface="標楷體" panose="03000509000000000000" pitchFamily="65" charset="-120"/>
                        </a:rPr>
                        <a:t>分計。</a:t>
                      </a:r>
                      <a:endParaRPr lang="zh-TW" sz="2400" kern="100" dirty="0">
                        <a:solidFill>
                          <a:schemeClr val="dk1"/>
                        </a:solidFill>
                        <a:effectLst/>
                        <a:latin typeface="標楷體" panose="03000509000000000000" pitchFamily="65" charset="-120"/>
                        <a:ea typeface="標楷體" panose="03000509000000000000" pitchFamily="65" charset="-120"/>
                        <a:cs typeface="+mn-cs"/>
                      </a:endParaRPr>
                    </a:p>
                  </a:txBody>
                  <a:tcPr marL="68580" marR="68580" marT="0" marB="0">
                    <a:solidFill>
                      <a:schemeClr val="bg1">
                        <a:lumMod val="95000"/>
                      </a:schemeClr>
                    </a:solidFill>
                  </a:tcPr>
                </a:tc>
                <a:tc>
                  <a:txBody>
                    <a:bodyPr/>
                    <a:lstStyle/>
                    <a:p>
                      <a:pPr marL="0" algn="just" defTabSz="914400" rtl="0" eaLnBrk="1" latinLnBrk="0" hangingPunct="1">
                        <a:lnSpc>
                          <a:spcPct val="100000"/>
                        </a:lnSpc>
                        <a:spcAft>
                          <a:spcPts val="0"/>
                        </a:spcAft>
                      </a:pPr>
                      <a:r>
                        <a:rPr lang="en-US" sz="2400" kern="100" dirty="0" smtClean="0">
                          <a:effectLst/>
                          <a:latin typeface="標楷體" panose="03000509000000000000" pitchFamily="65" charset="-120"/>
                          <a:ea typeface="標楷體" panose="03000509000000000000" pitchFamily="65" charset="-120"/>
                        </a:rPr>
                        <a:t>10</a:t>
                      </a:r>
                      <a:r>
                        <a:rPr lang="en-US" altLang="zh-TW" sz="2400" kern="100" dirty="0" smtClean="0">
                          <a:effectLst/>
                          <a:latin typeface="標楷體" panose="03000509000000000000" pitchFamily="65" charset="-120"/>
                          <a:ea typeface="標楷體" panose="03000509000000000000" pitchFamily="65" charset="-120"/>
                        </a:rPr>
                        <a:t>5</a:t>
                      </a:r>
                      <a:r>
                        <a:rPr lang="zh-TW" sz="2400" kern="100" dirty="0" smtClean="0">
                          <a:effectLst/>
                          <a:latin typeface="標楷體" panose="03000509000000000000" pitchFamily="65" charset="-120"/>
                          <a:ea typeface="標楷體" panose="03000509000000000000" pitchFamily="65" charset="-120"/>
                        </a:rPr>
                        <a:t>年</a:t>
                      </a:r>
                      <a:r>
                        <a:rPr lang="zh-TW" sz="2400" kern="100" dirty="0">
                          <a:effectLst/>
                          <a:latin typeface="標楷體" panose="03000509000000000000" pitchFamily="65" charset="-120"/>
                          <a:ea typeface="標楷體" panose="03000509000000000000" pitchFamily="65" charset="-120"/>
                        </a:rPr>
                        <a:t>公務人員特種考試民航人員考試錄取人員訓練計畫</a:t>
                      </a:r>
                      <a:endParaRPr lang="zh-TW" sz="2400" kern="100" dirty="0">
                        <a:solidFill>
                          <a:schemeClr val="dk1"/>
                        </a:solidFill>
                        <a:effectLst/>
                        <a:latin typeface="標楷體" panose="03000509000000000000" pitchFamily="65" charset="-120"/>
                        <a:ea typeface="標楷體" panose="03000509000000000000" pitchFamily="65" charset="-120"/>
                        <a:cs typeface="+mn-cs"/>
                      </a:endParaRPr>
                    </a:p>
                  </a:txBody>
                  <a:tcPr marL="68580" marR="68580" marT="0" marB="0">
                    <a:solidFill>
                      <a:schemeClr val="bg1">
                        <a:lumMod val="95000"/>
                      </a:schemeClr>
                    </a:solidFill>
                  </a:tcPr>
                </a:tc>
              </a:tr>
            </a:tbl>
          </a:graphicData>
        </a:graphic>
      </p:graphicFrame>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385411904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42970" y="980728"/>
            <a:ext cx="8280920" cy="566936"/>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一</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、考核項目－參考範例</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（其他考核方式）</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14</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1260304449"/>
              </p:ext>
            </p:extLst>
          </p:nvPr>
        </p:nvGraphicFramePr>
        <p:xfrm>
          <a:off x="673787" y="1633602"/>
          <a:ext cx="7894657" cy="4569599"/>
        </p:xfrm>
        <a:graphic>
          <a:graphicData uri="http://schemas.openxmlformats.org/drawingml/2006/table">
            <a:tbl>
              <a:tblPr firstRow="1">
                <a:tableStyleId>{21E4AEA4-8DFA-4A89-87EB-49C32662AFE0}</a:tableStyleId>
              </a:tblPr>
              <a:tblGrid>
                <a:gridCol w="5826004"/>
                <a:gridCol w="2068653"/>
              </a:tblGrid>
              <a:tr h="911999">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考核方式</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r>
              <a:tr h="3259662">
                <a:tc>
                  <a:txBody>
                    <a:bodyPr/>
                    <a:lstStyle/>
                    <a:p>
                      <a:pPr marL="0" algn="just" defTabSz="914400" rtl="0" eaLnBrk="1" latinLnBrk="0" hangingPunct="1">
                        <a:lnSpc>
                          <a:spcPct val="100000"/>
                        </a:lnSpc>
                        <a:spcAft>
                          <a:spcPts val="0"/>
                        </a:spcAft>
                      </a:pPr>
                      <a:r>
                        <a:rPr lang="zh-TW" altLang="en-US" sz="2000" kern="100" dirty="0" smtClean="0">
                          <a:effectLst/>
                          <a:latin typeface="標楷體" panose="03000509000000000000" pitchFamily="65" charset="-120"/>
                          <a:ea typeface="標楷體" panose="03000509000000000000" pitchFamily="65" charset="-120"/>
                        </a:rPr>
                        <a:t>品德學識考核</a:t>
                      </a:r>
                      <a:r>
                        <a:rPr lang="zh-TW" sz="2000" kern="100" dirty="0" smtClean="0">
                          <a:effectLst/>
                          <a:latin typeface="標楷體" panose="03000509000000000000" pitchFamily="65" charset="-120"/>
                          <a:ea typeface="標楷體" panose="03000509000000000000" pitchFamily="65" charset="-120"/>
                        </a:rPr>
                        <a:t>：</a:t>
                      </a:r>
                      <a:endParaRPr lang="en-US" altLang="zh-TW" sz="2000" kern="100" dirty="0" smtClean="0">
                        <a:effectLst/>
                        <a:latin typeface="標楷體" panose="03000509000000000000" pitchFamily="65" charset="-120"/>
                        <a:ea typeface="標楷體" panose="03000509000000000000" pitchFamily="65" charset="-120"/>
                      </a:endParaRPr>
                    </a:p>
                    <a:p>
                      <a:pPr marL="0" algn="just" defTabSz="914400" rtl="0" eaLnBrk="1" latinLnBrk="0" hangingPunct="1">
                        <a:lnSpc>
                          <a:spcPct val="100000"/>
                        </a:lnSpc>
                        <a:spcAft>
                          <a:spcPts val="0"/>
                        </a:spcAft>
                      </a:pPr>
                      <a:r>
                        <a:rPr lang="zh-TW" altLang="en-US" sz="2000" kern="100" dirty="0" smtClean="0">
                          <a:effectLst/>
                          <a:latin typeface="標楷體" panose="03000509000000000000" pitchFamily="65" charset="-120"/>
                          <a:ea typeface="標楷體" panose="03000509000000000000" pitchFamily="65" charset="-120"/>
                        </a:rPr>
                        <a:t>（一）學員品德學識考查項目及其內容如下：</a:t>
                      </a:r>
                      <a:endParaRPr lang="en-US" altLang="zh-TW" sz="2000" kern="100" dirty="0" smtClean="0">
                        <a:effectLst/>
                        <a:latin typeface="標楷體" panose="03000509000000000000" pitchFamily="65" charset="-120"/>
                        <a:ea typeface="標楷體" panose="03000509000000000000" pitchFamily="65" charset="-120"/>
                      </a:endParaRPr>
                    </a:p>
                    <a:p>
                      <a:pPr marL="0" indent="715963" algn="just" defTabSz="914400" rtl="0" eaLnBrk="1" latinLnBrk="0" hangingPunct="1">
                        <a:lnSpc>
                          <a:spcPct val="100000"/>
                        </a:lnSpc>
                        <a:spcAft>
                          <a:spcPts val="0"/>
                        </a:spcAft>
                      </a:pPr>
                      <a:r>
                        <a:rPr lang="en-US" altLang="zh-TW" sz="2000" kern="100" dirty="0" smtClean="0">
                          <a:effectLst/>
                          <a:latin typeface="標楷體" panose="03000509000000000000" pitchFamily="65" charset="-120"/>
                          <a:ea typeface="標楷體" panose="03000509000000000000" pitchFamily="65" charset="-120"/>
                        </a:rPr>
                        <a:t>1</a:t>
                      </a:r>
                      <a:r>
                        <a:rPr lang="zh-TW" altLang="en-US" sz="2000" kern="100" dirty="0" smtClean="0">
                          <a:effectLst/>
                          <a:latin typeface="標楷體" panose="03000509000000000000" pitchFamily="65" charset="-120"/>
                          <a:ea typeface="標楷體" panose="03000509000000000000" pitchFamily="65" charset="-120"/>
                        </a:rPr>
                        <a:t>、訓練期間出勤狀況及獎懲紀錄。</a:t>
                      </a:r>
                      <a:endParaRPr lang="en-US" altLang="zh-TW" sz="2000" kern="100" dirty="0" smtClean="0">
                        <a:effectLst/>
                        <a:latin typeface="標楷體" panose="03000509000000000000" pitchFamily="65" charset="-120"/>
                        <a:ea typeface="標楷體" panose="03000509000000000000" pitchFamily="65" charset="-120"/>
                      </a:endParaRPr>
                    </a:p>
                    <a:p>
                      <a:pPr marL="1074738" indent="-358775" algn="just" defTabSz="914400" rtl="0" eaLnBrk="1" latinLnBrk="0" hangingPunct="1">
                        <a:lnSpc>
                          <a:spcPct val="100000"/>
                        </a:lnSpc>
                        <a:spcAft>
                          <a:spcPts val="0"/>
                        </a:spcAft>
                      </a:pPr>
                      <a:r>
                        <a:rPr lang="en-US" altLang="zh-TW" sz="2000" kern="100" dirty="0" smtClean="0">
                          <a:effectLst/>
                          <a:latin typeface="標楷體" panose="03000509000000000000" pitchFamily="65" charset="-120"/>
                          <a:ea typeface="標楷體" panose="03000509000000000000" pitchFamily="65" charset="-120"/>
                        </a:rPr>
                        <a:t>2</a:t>
                      </a:r>
                      <a:r>
                        <a:rPr lang="zh-TW" altLang="en-US" sz="2000" kern="100" dirty="0" smtClean="0">
                          <a:effectLst/>
                          <a:latin typeface="標楷體" panose="03000509000000000000" pitchFamily="65" charset="-120"/>
                          <a:ea typeface="標楷體" panose="03000509000000000000" pitchFamily="65" charset="-120"/>
                        </a:rPr>
                        <a:t>、參與上課之學習態度、參與集會及團體活動之熱忱、分發學習之學習態度。</a:t>
                      </a:r>
                      <a:endParaRPr lang="en-US" altLang="zh-TW" sz="2000" kern="100" dirty="0" smtClean="0">
                        <a:effectLst/>
                        <a:latin typeface="標楷體" panose="03000509000000000000" pitchFamily="65" charset="-120"/>
                        <a:ea typeface="標楷體" panose="03000509000000000000" pitchFamily="65" charset="-120"/>
                      </a:endParaRPr>
                    </a:p>
                    <a:p>
                      <a:pPr marL="0" indent="715963" algn="just" defTabSz="914400" rtl="0" eaLnBrk="1" latinLnBrk="0" hangingPunct="1">
                        <a:lnSpc>
                          <a:spcPct val="100000"/>
                        </a:lnSpc>
                        <a:spcAft>
                          <a:spcPts val="0"/>
                        </a:spcAft>
                      </a:pPr>
                      <a:r>
                        <a:rPr lang="en-US" altLang="zh-TW" sz="2000" kern="100" dirty="0" smtClean="0">
                          <a:effectLst/>
                          <a:latin typeface="標楷體" panose="03000509000000000000" pitchFamily="65" charset="-120"/>
                          <a:ea typeface="標楷體" panose="03000509000000000000" pitchFamily="65" charset="-120"/>
                        </a:rPr>
                        <a:t>3</a:t>
                      </a:r>
                      <a:r>
                        <a:rPr lang="zh-TW" altLang="en-US" sz="2000" kern="100" dirty="0" smtClean="0">
                          <a:effectLst/>
                          <a:latin typeface="標楷體" panose="03000509000000000000" pitchFamily="65" charset="-120"/>
                          <a:ea typeface="標楷體" panose="03000509000000000000" pitchFamily="65" charset="-120"/>
                        </a:rPr>
                        <a:t>、</a:t>
                      </a:r>
                      <a:r>
                        <a:rPr lang="en-US" altLang="zh-TW" sz="2000" kern="100" dirty="0" smtClean="0">
                          <a:effectLst/>
                          <a:latin typeface="標楷體" panose="03000509000000000000" pitchFamily="65" charset="-120"/>
                          <a:ea typeface="標楷體" panose="03000509000000000000" pitchFamily="65" charset="-120"/>
                        </a:rPr>
                        <a:t>……</a:t>
                      </a:r>
                    </a:p>
                    <a:p>
                      <a:pPr marL="715963" indent="-715963" algn="just" defTabSz="914400" rtl="0" eaLnBrk="1" latinLnBrk="0" hangingPunct="1">
                        <a:lnSpc>
                          <a:spcPct val="100000"/>
                        </a:lnSpc>
                        <a:spcAft>
                          <a:spcPts val="0"/>
                        </a:spcAft>
                      </a:pPr>
                      <a:r>
                        <a:rPr lang="zh-TW" altLang="en-US" sz="2000" kern="100" dirty="0" smtClean="0">
                          <a:effectLst/>
                          <a:latin typeface="標楷體" panose="03000509000000000000" pitchFamily="65" charset="-120"/>
                          <a:ea typeface="標楷體" panose="03000509000000000000" pitchFamily="65" charset="-120"/>
                        </a:rPr>
                        <a:t>（二）學員品德學識成績於入本學院時基準分數為</a:t>
                      </a:r>
                      <a:r>
                        <a:rPr lang="en-US" altLang="zh-TW" sz="2000" kern="100" dirty="0" smtClean="0">
                          <a:effectLst/>
                          <a:latin typeface="標楷體" panose="03000509000000000000" pitchFamily="65" charset="-120"/>
                          <a:ea typeface="標楷體" panose="03000509000000000000" pitchFamily="65" charset="-120"/>
                        </a:rPr>
                        <a:t>80</a:t>
                      </a:r>
                      <a:r>
                        <a:rPr lang="zh-TW" altLang="en-US" sz="2000" kern="100" dirty="0" smtClean="0">
                          <a:effectLst/>
                          <a:latin typeface="標楷體" panose="03000509000000000000" pitchFamily="65" charset="-120"/>
                          <a:ea typeface="標楷體" panose="03000509000000000000" pitchFamily="65" charset="-120"/>
                        </a:rPr>
                        <a:t>分。以</a:t>
                      </a:r>
                      <a:r>
                        <a:rPr lang="en-US" altLang="zh-TW" sz="2000" kern="100" dirty="0" smtClean="0">
                          <a:effectLst/>
                          <a:latin typeface="標楷體" panose="03000509000000000000" pitchFamily="65" charset="-120"/>
                          <a:ea typeface="標楷體" panose="03000509000000000000" pitchFamily="65" charset="-120"/>
                        </a:rPr>
                        <a:t>100</a:t>
                      </a:r>
                      <a:r>
                        <a:rPr lang="zh-TW" altLang="en-US" sz="2000" kern="100" dirty="0" smtClean="0">
                          <a:effectLst/>
                          <a:latin typeface="標楷體" panose="03000509000000000000" pitchFamily="65" charset="-120"/>
                          <a:ea typeface="標楷體" panose="03000509000000000000" pitchFamily="65" charset="-120"/>
                        </a:rPr>
                        <a:t>分為滿分，未滿</a:t>
                      </a:r>
                      <a:r>
                        <a:rPr lang="en-US" altLang="zh-TW" sz="2000" kern="100" dirty="0" smtClean="0">
                          <a:effectLst/>
                          <a:latin typeface="標楷體" panose="03000509000000000000" pitchFamily="65" charset="-120"/>
                          <a:ea typeface="標楷體" panose="03000509000000000000" pitchFamily="65" charset="-120"/>
                        </a:rPr>
                        <a:t>60</a:t>
                      </a:r>
                      <a:r>
                        <a:rPr lang="zh-TW" altLang="en-US" sz="2000" kern="100" dirty="0" smtClean="0">
                          <a:effectLst/>
                          <a:latin typeface="標楷體" panose="03000509000000000000" pitchFamily="65" charset="-120"/>
                          <a:ea typeface="標楷體" panose="03000509000000000000" pitchFamily="65" charset="-120"/>
                        </a:rPr>
                        <a:t>分者為不及格。</a:t>
                      </a:r>
                      <a:endParaRPr lang="en-US" altLang="zh-TW" sz="2000" kern="100" dirty="0" smtClean="0">
                        <a:effectLst/>
                        <a:latin typeface="標楷體" panose="03000509000000000000" pitchFamily="65" charset="-120"/>
                        <a:ea typeface="標楷體" panose="03000509000000000000" pitchFamily="65" charset="-120"/>
                      </a:endParaRPr>
                    </a:p>
                    <a:p>
                      <a:pPr marL="715963" indent="-715963" algn="just" defTabSz="914400" rtl="0" eaLnBrk="1" latinLnBrk="0" hangingPunct="1">
                        <a:lnSpc>
                          <a:spcPct val="100000"/>
                        </a:lnSpc>
                        <a:spcAft>
                          <a:spcPts val="0"/>
                        </a:spcAft>
                      </a:pPr>
                      <a:r>
                        <a:rPr lang="zh-TW" altLang="en-US" sz="2000" kern="100" dirty="0" smtClean="0">
                          <a:effectLst/>
                          <a:latin typeface="標楷體" panose="03000509000000000000" pitchFamily="65" charset="-120"/>
                          <a:ea typeface="標楷體" panose="03000509000000000000" pitchFamily="65" charset="-120"/>
                        </a:rPr>
                        <a:t>（三）學員品德學識之考查，應切實綜合學員平日生活觀察所得，依據考查項目、內容及資料，以基準分為準，分別評定品德學識之成績。每項加、扣分數之評定，應列舉事證。</a:t>
                      </a:r>
                      <a:endParaRPr lang="en-US" altLang="zh-TW" sz="2000" kern="100" dirty="0" smtClean="0">
                        <a:effectLst/>
                        <a:latin typeface="標楷體" panose="03000509000000000000" pitchFamily="65" charset="-120"/>
                        <a:ea typeface="標楷體" panose="03000509000000000000" pitchFamily="65" charset="-120"/>
                      </a:endParaRPr>
                    </a:p>
                  </a:txBody>
                  <a:tcPr marL="68580" marR="68580" marT="0" marB="0">
                    <a:solidFill>
                      <a:schemeClr val="bg1">
                        <a:lumMod val="95000"/>
                      </a:schemeClr>
                    </a:solidFill>
                  </a:tcPr>
                </a:tc>
                <a:tc>
                  <a:txBody>
                    <a:bodyPr/>
                    <a:lstStyle/>
                    <a:p>
                      <a:pPr marL="0" algn="just" defTabSz="914400" rtl="0" eaLnBrk="1" latinLnBrk="0" hangingPunct="1">
                        <a:lnSpc>
                          <a:spcPct val="100000"/>
                        </a:lnSpc>
                        <a:spcAft>
                          <a:spcPts val="0"/>
                        </a:spcAft>
                      </a:pPr>
                      <a:r>
                        <a:rPr lang="zh-TW" altLang="en-US" sz="2400" kern="100" dirty="0" smtClean="0">
                          <a:solidFill>
                            <a:schemeClr val="dk1"/>
                          </a:solidFill>
                          <a:effectLst/>
                          <a:latin typeface="標楷體" panose="03000509000000000000" pitchFamily="65" charset="-120"/>
                          <a:ea typeface="標楷體" panose="03000509000000000000" pitchFamily="65" charset="-120"/>
                          <a:cs typeface="+mn-cs"/>
                        </a:rPr>
                        <a:t>法務部司法官學院司法官學員品德學識成績考查要點</a:t>
                      </a:r>
                      <a:endParaRPr lang="zh-TW" sz="2400" kern="100" dirty="0">
                        <a:solidFill>
                          <a:schemeClr val="dk1"/>
                        </a:solidFill>
                        <a:effectLst/>
                        <a:latin typeface="標楷體" panose="03000509000000000000" pitchFamily="65" charset="-120"/>
                        <a:ea typeface="標楷體" panose="03000509000000000000" pitchFamily="65" charset="-120"/>
                        <a:cs typeface="+mn-cs"/>
                      </a:endParaRPr>
                    </a:p>
                  </a:txBody>
                  <a:tcPr marL="68580" marR="68580" marT="0" marB="0">
                    <a:solidFill>
                      <a:schemeClr val="bg1">
                        <a:lumMod val="95000"/>
                      </a:schemeClr>
                    </a:solidFill>
                  </a:tcPr>
                </a:tc>
              </a:tr>
            </a:tbl>
          </a:graphicData>
        </a:graphic>
      </p:graphicFrame>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361166687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363088"/>
            <a:ext cx="8280920" cy="638944"/>
          </a:xfrm>
        </p:spPr>
        <p:txBody>
          <a:bodyPr>
            <a:noAutofit/>
          </a:bodyPr>
          <a:lstStyle/>
          <a:p>
            <a:pPr indent="-1074738" algn="ct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二、評分方式－訂定原則</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765920" y="1298639"/>
            <a:ext cx="7920880" cy="4464496"/>
          </a:xfrm>
        </p:spPr>
        <p:txBody>
          <a:bodyPr>
            <a:normAutofit fontScale="70000" lnSpcReduction="20000"/>
          </a:bodyPr>
          <a:lstStyle/>
          <a:p>
            <a:pPr algn="just">
              <a:lnSpc>
                <a:spcPct val="150000"/>
              </a:lnSpc>
              <a:buFont typeface="Wingdings" panose="05000000000000000000" pitchFamily="2" charset="2"/>
              <a:buChar char="l"/>
            </a:pPr>
            <a:r>
              <a:rPr lang="zh-TW" altLang="en-US" sz="4100" dirty="0" smtClean="0">
                <a:latin typeface="標楷體" panose="03000509000000000000" pitchFamily="65" charset="-120"/>
                <a:ea typeface="標楷體" panose="03000509000000000000" pitchFamily="65" charset="-120"/>
              </a:rPr>
              <a:t>評分</a:t>
            </a:r>
            <a:r>
              <a:rPr lang="zh-TW" altLang="en-US" sz="4100" dirty="0">
                <a:latin typeface="標楷體" panose="03000509000000000000" pitchFamily="65" charset="-120"/>
                <a:ea typeface="標楷體" panose="03000509000000000000" pitchFamily="65" charset="-120"/>
              </a:rPr>
              <a:t>方式</a:t>
            </a:r>
            <a:r>
              <a:rPr lang="zh-TW" altLang="en-US" sz="4100" b="1" dirty="0">
                <a:solidFill>
                  <a:srgbClr val="FF0000"/>
                </a:solidFill>
                <a:latin typeface="標楷體" panose="03000509000000000000" pitchFamily="65" charset="-120"/>
                <a:ea typeface="標楷體" panose="03000509000000000000" pitchFamily="65" charset="-120"/>
              </a:rPr>
              <a:t>應敘明</a:t>
            </a:r>
            <a:r>
              <a:rPr lang="zh-TW" altLang="en-US" sz="4100" dirty="0">
                <a:latin typeface="標楷體" panose="03000509000000000000" pitchFamily="65" charset="-120"/>
                <a:ea typeface="標楷體" panose="03000509000000000000" pitchFamily="65" charset="-120"/>
              </a:rPr>
              <a:t>各考核項目之配分與及格</a:t>
            </a:r>
            <a:r>
              <a:rPr lang="zh-TW" altLang="en-US" sz="4100" dirty="0" smtClean="0">
                <a:latin typeface="標楷體" panose="03000509000000000000" pitchFamily="65" charset="-120"/>
                <a:ea typeface="標楷體" panose="03000509000000000000" pitchFamily="65" charset="-120"/>
              </a:rPr>
              <a:t>標準；至</a:t>
            </a:r>
            <a:r>
              <a:rPr lang="zh-TW" altLang="en-US" sz="4100" dirty="0">
                <a:latin typeface="標楷體" panose="03000509000000000000" pitchFamily="65" charset="-120"/>
                <a:ea typeface="標楷體" panose="03000509000000000000" pitchFamily="65" charset="-120"/>
              </a:rPr>
              <a:t>有關評分委員及評分細節等相關規定，得於訓練計畫</a:t>
            </a:r>
            <a:r>
              <a:rPr lang="zh-TW" altLang="en-US" sz="4100" dirty="0" smtClean="0">
                <a:latin typeface="標楷體" panose="03000509000000000000" pitchFamily="65" charset="-120"/>
                <a:ea typeface="標楷體" panose="03000509000000000000" pitchFamily="65" charset="-120"/>
              </a:rPr>
              <a:t>明定或另定內部</a:t>
            </a:r>
            <a:r>
              <a:rPr lang="zh-TW" altLang="en-US" sz="4100" dirty="0">
                <a:latin typeface="標楷體" panose="03000509000000000000" pitchFamily="65" charset="-120"/>
                <a:ea typeface="標楷體" panose="03000509000000000000" pitchFamily="65" charset="-120"/>
              </a:rPr>
              <a:t>作業規定</a:t>
            </a:r>
            <a:r>
              <a:rPr lang="zh-TW" altLang="en-US" sz="4100" dirty="0" smtClean="0">
                <a:latin typeface="標楷體" panose="03000509000000000000" pitchFamily="65" charset="-120"/>
                <a:ea typeface="標楷體" panose="03000509000000000000" pitchFamily="65" charset="-120"/>
              </a:rPr>
              <a:t>。</a:t>
            </a:r>
            <a:endParaRPr lang="en-US" altLang="zh-TW" sz="4100" dirty="0" smtClean="0">
              <a:latin typeface="標楷體" panose="03000509000000000000" pitchFamily="65" charset="-120"/>
              <a:ea typeface="標楷體" panose="03000509000000000000" pitchFamily="65" charset="-120"/>
            </a:endParaRPr>
          </a:p>
          <a:p>
            <a:pPr algn="just">
              <a:lnSpc>
                <a:spcPct val="150000"/>
              </a:lnSpc>
              <a:buFont typeface="Wingdings" panose="05000000000000000000" pitchFamily="2" charset="2"/>
              <a:buChar char="l"/>
            </a:pPr>
            <a:r>
              <a:rPr lang="zh-TW" altLang="en-US" sz="4100" dirty="0">
                <a:latin typeface="標楷體" panose="03000509000000000000" pitchFamily="65" charset="-120"/>
                <a:ea typeface="標楷體" panose="03000509000000000000" pitchFamily="65" charset="-120"/>
              </a:rPr>
              <a:t>各申辦考試機關針對因故未參加單項考核，如有安排改期測驗機制，應於訓練計畫或相關附件中敘明改期測驗之條件、次數、分數計算方式、時間及未參加改期測驗之效果。</a:t>
            </a:r>
            <a:endParaRPr lang="en-US" altLang="zh-TW" sz="4100" dirty="0" smtClean="0">
              <a:latin typeface="標楷體" panose="03000509000000000000" pitchFamily="65" charset="-120"/>
              <a:ea typeface="標楷體" panose="03000509000000000000" pitchFamily="65" charset="-120"/>
            </a:endParaRPr>
          </a:p>
          <a:p>
            <a:pPr algn="just">
              <a:lnSpc>
                <a:spcPct val="150000"/>
              </a:lnSpc>
              <a:buFont typeface="Wingdings" panose="05000000000000000000" pitchFamily="2" charset="2"/>
              <a:buChar char="l"/>
            </a:pPr>
            <a:endParaRPr lang="zh-TW" altLang="en-US" sz="2400"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15</a:t>
            </a:fld>
            <a:endParaRPr lang="zh-TW" altLang="en-US"/>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272110620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54426" y="920970"/>
            <a:ext cx="8280920" cy="491806"/>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二</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、評分方式－參考範例</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（及格標準及配分）</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16</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1899452859"/>
              </p:ext>
            </p:extLst>
          </p:nvPr>
        </p:nvGraphicFramePr>
        <p:xfrm>
          <a:off x="683568" y="1340768"/>
          <a:ext cx="8280920" cy="4617720"/>
        </p:xfrm>
        <a:graphic>
          <a:graphicData uri="http://schemas.openxmlformats.org/drawingml/2006/table">
            <a:tbl>
              <a:tblPr firstRow="1">
                <a:tableStyleId>{5C22544A-7EE6-4342-B048-85BDC9FD1C3A}</a:tableStyleId>
              </a:tblPr>
              <a:tblGrid>
                <a:gridCol w="6719637"/>
                <a:gridCol w="1561283"/>
              </a:tblGrid>
              <a:tr h="762249">
                <a:tc>
                  <a:txBody>
                    <a:bodyPr/>
                    <a:lstStyle/>
                    <a:p>
                      <a:pPr marL="0" algn="ctr">
                        <a:lnSpc>
                          <a:spcPct val="100000"/>
                        </a:lnSpc>
                        <a:spcAft>
                          <a:spcPts val="0"/>
                        </a:spcAft>
                      </a:pPr>
                      <a:r>
                        <a:rPr lang="zh-TW" altLang="en-US" sz="2800" kern="100" dirty="0" smtClean="0">
                          <a:effectLst/>
                          <a:latin typeface="標楷體" panose="03000509000000000000" pitchFamily="65" charset="-120"/>
                          <a:ea typeface="標楷體" panose="03000509000000000000" pitchFamily="65" charset="-120"/>
                        </a:rPr>
                        <a:t>及格標準及配分</a:t>
                      </a:r>
                      <a:endParaRPr lang="zh-TW" sz="2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660066"/>
                    </a:solidFill>
                  </a:tcPr>
                </a:tc>
                <a:tc>
                  <a:txBody>
                    <a:bodyPr/>
                    <a:lstStyle/>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參考或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改編來源</a:t>
                      </a:r>
                      <a:endParaRPr lang="zh-TW" sz="2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660066"/>
                    </a:solidFill>
                  </a:tcPr>
                </a:tc>
              </a:tr>
              <a:tr h="3755072">
                <a:tc>
                  <a:txBody>
                    <a:bodyPr/>
                    <a:lstStyle/>
                    <a:p>
                      <a:pPr marL="457200" indent="-457200" algn="just">
                        <a:lnSpc>
                          <a:spcPct val="100000"/>
                        </a:lnSpc>
                        <a:spcAft>
                          <a:spcPts val="0"/>
                        </a:spcAft>
                      </a:pPr>
                      <a:r>
                        <a:rPr lang="zh-TW" sz="1900" kern="100" dirty="0">
                          <a:effectLst/>
                          <a:latin typeface="標楷體" panose="03000509000000000000" pitchFamily="65" charset="-120"/>
                          <a:ea typeface="標楷體" panose="03000509000000000000" pitchFamily="65" charset="-120"/>
                        </a:rPr>
                        <a:t>及格標準及配分：</a:t>
                      </a:r>
                    </a:p>
                    <a:p>
                      <a:pPr marL="612000" marR="0" indent="-612000" algn="just" defTabSz="914400" rtl="0" eaLnBrk="1" fontAlgn="auto" latinLnBrk="0" hangingPunct="1">
                        <a:lnSpc>
                          <a:spcPct val="100000"/>
                        </a:lnSpc>
                        <a:spcBef>
                          <a:spcPts val="0"/>
                        </a:spcBef>
                        <a:spcAft>
                          <a:spcPts val="0"/>
                        </a:spcAft>
                        <a:buClrTx/>
                        <a:buSzTx/>
                        <a:buFontTx/>
                        <a:buNone/>
                        <a:tabLst/>
                        <a:defRPr/>
                      </a:pPr>
                      <a:r>
                        <a:rPr lang="zh-TW" sz="1900" kern="100" dirty="0">
                          <a:effectLst/>
                          <a:latin typeface="標楷體" panose="03000509000000000000" pitchFamily="65" charset="-120"/>
                          <a:ea typeface="標楷體" panose="03000509000000000000" pitchFamily="65" charset="-120"/>
                        </a:rPr>
                        <a:t>（ㄧ</a:t>
                      </a:r>
                      <a:r>
                        <a:rPr lang="zh-TW" sz="1900" kern="100" dirty="0" smtClean="0">
                          <a:effectLst/>
                          <a:latin typeface="標楷體" panose="03000509000000000000" pitchFamily="65" charset="-120"/>
                          <a:ea typeface="標楷體" panose="03000509000000000000" pitchFamily="65" charset="-120"/>
                        </a:rPr>
                        <a:t>）</a:t>
                      </a:r>
                      <a:r>
                        <a:rPr lang="zh-TW" altLang="zh-TW" sz="1900" kern="100" dirty="0" smtClean="0">
                          <a:effectLst/>
                          <a:latin typeface="標楷體" panose="03000509000000000000" pitchFamily="65" charset="-120"/>
                          <a:ea typeface="標楷體" panose="03000509000000000000" pitchFamily="65" charset="-120"/>
                        </a:rPr>
                        <a:t>學員成績之計算，以</a:t>
                      </a:r>
                      <a:r>
                        <a:rPr lang="en-US" altLang="zh-TW" sz="1900" kern="100" dirty="0" smtClean="0">
                          <a:effectLst/>
                          <a:latin typeface="標楷體" panose="03000509000000000000" pitchFamily="65" charset="-120"/>
                          <a:ea typeface="標楷體" panose="03000509000000000000" pitchFamily="65" charset="-120"/>
                        </a:rPr>
                        <a:t>100</a:t>
                      </a:r>
                      <a:r>
                        <a:rPr lang="zh-TW" altLang="zh-TW" sz="1900" kern="100" dirty="0" smtClean="0">
                          <a:effectLst/>
                          <a:latin typeface="標楷體" panose="03000509000000000000" pitchFamily="65" charset="-120"/>
                          <a:ea typeface="標楷體" panose="03000509000000000000" pitchFamily="65" charset="-120"/>
                        </a:rPr>
                        <a:t>分為滿分，</a:t>
                      </a:r>
                      <a:r>
                        <a:rPr lang="en-US" altLang="zh-TW" sz="1900" kern="100" dirty="0" smtClean="0">
                          <a:effectLst/>
                          <a:latin typeface="標楷體" panose="03000509000000000000" pitchFamily="65" charset="-120"/>
                          <a:ea typeface="標楷體" panose="03000509000000000000" pitchFamily="65" charset="-120"/>
                        </a:rPr>
                        <a:t>60</a:t>
                      </a:r>
                      <a:r>
                        <a:rPr lang="zh-TW" altLang="zh-TW" sz="1900" kern="100" dirty="0" smtClean="0">
                          <a:effectLst/>
                          <a:latin typeface="標楷體" panose="03000509000000000000" pitchFamily="65" charset="-120"/>
                          <a:ea typeface="標楷體" panose="03000509000000000000" pitchFamily="65" charset="-120"/>
                        </a:rPr>
                        <a:t>分為及格。</a:t>
                      </a:r>
                    </a:p>
                    <a:p>
                      <a:pPr marL="612000" indent="-612000" algn="just">
                        <a:lnSpc>
                          <a:spcPct val="100000"/>
                        </a:lnSpc>
                        <a:spcAft>
                          <a:spcPts val="0"/>
                        </a:spcAft>
                      </a:pPr>
                      <a:r>
                        <a:rPr lang="zh-TW" sz="1900" kern="100" dirty="0" smtClean="0">
                          <a:effectLst/>
                          <a:latin typeface="標楷體" panose="03000509000000000000" pitchFamily="65" charset="-120"/>
                          <a:ea typeface="標楷體" panose="03000509000000000000" pitchFamily="65" charset="-120"/>
                        </a:rPr>
                        <a:t>（</a:t>
                      </a:r>
                      <a:r>
                        <a:rPr lang="zh-TW" sz="1900" kern="100" dirty="0">
                          <a:effectLst/>
                          <a:latin typeface="標楷體" panose="03000509000000000000" pitchFamily="65" charset="-120"/>
                          <a:ea typeface="標楷體" panose="03000509000000000000" pitchFamily="65" charset="-120"/>
                        </a:rPr>
                        <a:t>二</a:t>
                      </a:r>
                      <a:r>
                        <a:rPr lang="zh-TW" sz="1900" kern="100" dirty="0" smtClean="0">
                          <a:effectLst/>
                          <a:latin typeface="標楷體" panose="03000509000000000000" pitchFamily="65" charset="-120"/>
                          <a:ea typeface="標楷體" panose="03000509000000000000" pitchFamily="65" charset="-120"/>
                        </a:rPr>
                        <a:t>）訓練</a:t>
                      </a:r>
                      <a:r>
                        <a:rPr lang="zh-TW" sz="1900" kern="100" dirty="0">
                          <a:effectLst/>
                          <a:latin typeface="標楷體" panose="03000509000000000000" pitchFamily="65" charset="-120"/>
                          <a:ea typeface="標楷體" panose="03000509000000000000" pitchFamily="65" charset="-120"/>
                        </a:rPr>
                        <a:t>總成績之配分如下：</a:t>
                      </a:r>
                    </a:p>
                    <a:p>
                      <a:pPr marL="540000" indent="0" algn="just">
                        <a:lnSpc>
                          <a:spcPct val="100000"/>
                        </a:lnSpc>
                        <a:spcAft>
                          <a:spcPts val="0"/>
                        </a:spcAft>
                      </a:pPr>
                      <a:r>
                        <a:rPr lang="en-US" sz="1900" kern="100" dirty="0">
                          <a:effectLst/>
                          <a:latin typeface="標楷體" panose="03000509000000000000" pitchFamily="65" charset="-120"/>
                          <a:ea typeface="標楷體" panose="03000509000000000000" pitchFamily="65" charset="-120"/>
                        </a:rPr>
                        <a:t>1</a:t>
                      </a:r>
                      <a:r>
                        <a:rPr lang="zh-TW" sz="1900" kern="100" dirty="0">
                          <a:effectLst/>
                          <a:latin typeface="標楷體" panose="03000509000000000000" pitchFamily="65" charset="-120"/>
                          <a:ea typeface="標楷體" panose="03000509000000000000" pitchFamily="65" charset="-120"/>
                        </a:rPr>
                        <a:t>、教育訓練成績：占訓練總成績</a:t>
                      </a:r>
                      <a:r>
                        <a:rPr lang="en-US" sz="1900" kern="100" dirty="0">
                          <a:effectLst/>
                          <a:latin typeface="標楷體" panose="03000509000000000000" pitchFamily="65" charset="-120"/>
                          <a:ea typeface="標楷體" panose="03000509000000000000" pitchFamily="65" charset="-120"/>
                        </a:rPr>
                        <a:t>75</a:t>
                      </a:r>
                      <a:r>
                        <a:rPr lang="zh-TW" sz="1900" kern="100" dirty="0">
                          <a:effectLst/>
                          <a:latin typeface="標楷體" panose="03000509000000000000" pitchFamily="65" charset="-120"/>
                          <a:ea typeface="標楷體" panose="03000509000000000000" pitchFamily="65" charset="-120"/>
                        </a:rPr>
                        <a:t>％。</a:t>
                      </a:r>
                    </a:p>
                    <a:p>
                      <a:pPr marL="720000" indent="0" algn="just">
                        <a:lnSpc>
                          <a:spcPct val="100000"/>
                        </a:lnSpc>
                        <a:spcAft>
                          <a:spcPts val="0"/>
                        </a:spcAft>
                      </a:pPr>
                      <a:r>
                        <a:rPr lang="zh-TW" sz="1900" kern="100" dirty="0">
                          <a:effectLst/>
                          <a:latin typeface="標楷體" panose="03000509000000000000" pitchFamily="65" charset="-120"/>
                          <a:ea typeface="標楷體" panose="03000509000000000000" pitchFamily="65" charset="-120"/>
                        </a:rPr>
                        <a:t>（</a:t>
                      </a:r>
                      <a:r>
                        <a:rPr lang="en-US" sz="1900" kern="100" dirty="0">
                          <a:effectLst/>
                          <a:latin typeface="標楷體" panose="03000509000000000000" pitchFamily="65" charset="-120"/>
                          <a:ea typeface="標楷體" panose="03000509000000000000" pitchFamily="65" charset="-120"/>
                        </a:rPr>
                        <a:t>1</a:t>
                      </a:r>
                      <a:r>
                        <a:rPr lang="zh-TW" sz="1900" kern="100" dirty="0">
                          <a:effectLst/>
                          <a:latin typeface="標楷體" panose="03000509000000000000" pitchFamily="65" charset="-120"/>
                          <a:ea typeface="標楷體" panose="03000509000000000000" pitchFamily="65" charset="-120"/>
                        </a:rPr>
                        <a:t>）課程研習及矯正實務研討成績：占教育訓練</a:t>
                      </a:r>
                      <a:r>
                        <a:rPr lang="zh-TW" sz="1900" kern="100" dirty="0" smtClean="0">
                          <a:effectLst/>
                          <a:latin typeface="標楷體" panose="03000509000000000000" pitchFamily="65" charset="-120"/>
                          <a:ea typeface="標楷體" panose="03000509000000000000" pitchFamily="65" charset="-120"/>
                        </a:rPr>
                        <a:t>成績</a:t>
                      </a:r>
                      <a:r>
                        <a:rPr lang="zh-TW" altLang="en-US" sz="1900" kern="100" dirty="0" smtClean="0">
                          <a:effectLst/>
                          <a:latin typeface="標楷體" panose="03000509000000000000" pitchFamily="65" charset="-120"/>
                          <a:ea typeface="標楷體" panose="03000509000000000000" pitchFamily="65" charset="-120"/>
                        </a:rPr>
                        <a:t>　　</a:t>
                      </a:r>
                      <a:endParaRPr lang="en-US" altLang="zh-TW" sz="1900" kern="100" dirty="0" smtClean="0">
                        <a:effectLst/>
                        <a:latin typeface="標楷體" panose="03000509000000000000" pitchFamily="65" charset="-120"/>
                        <a:ea typeface="標楷體" panose="03000509000000000000" pitchFamily="65" charset="-120"/>
                      </a:endParaRPr>
                    </a:p>
                    <a:p>
                      <a:pPr marL="720000" indent="0" algn="just">
                        <a:lnSpc>
                          <a:spcPct val="100000"/>
                        </a:lnSpc>
                        <a:spcAft>
                          <a:spcPts val="0"/>
                        </a:spcAft>
                      </a:pPr>
                      <a:r>
                        <a:rPr lang="zh-TW" altLang="en-US" sz="1900" kern="100" dirty="0" smtClean="0">
                          <a:effectLst/>
                          <a:latin typeface="標楷體" panose="03000509000000000000" pitchFamily="65" charset="-120"/>
                          <a:ea typeface="標楷體" panose="03000509000000000000" pitchFamily="65" charset="-120"/>
                        </a:rPr>
                        <a:t>　　　</a:t>
                      </a:r>
                      <a:r>
                        <a:rPr lang="en-US" sz="1900" kern="100" dirty="0" smtClean="0">
                          <a:effectLst/>
                          <a:latin typeface="標楷體" panose="03000509000000000000" pitchFamily="65" charset="-120"/>
                          <a:ea typeface="標楷體" panose="03000509000000000000" pitchFamily="65" charset="-120"/>
                        </a:rPr>
                        <a:t>80</a:t>
                      </a:r>
                      <a:r>
                        <a:rPr lang="zh-TW" sz="1900" kern="100" dirty="0">
                          <a:effectLst/>
                          <a:latin typeface="標楷體" panose="03000509000000000000" pitchFamily="65" charset="-120"/>
                          <a:ea typeface="標楷體" panose="03000509000000000000" pitchFamily="65" charset="-120"/>
                        </a:rPr>
                        <a:t>％。</a:t>
                      </a:r>
                    </a:p>
                    <a:p>
                      <a:pPr marL="1188000" indent="0" algn="just">
                        <a:lnSpc>
                          <a:spcPct val="100000"/>
                        </a:lnSpc>
                        <a:spcAft>
                          <a:spcPts val="0"/>
                        </a:spcAft>
                      </a:pPr>
                      <a:r>
                        <a:rPr lang="en-US" altLang="zh-TW" sz="1900" kern="100" dirty="0" smtClean="0">
                          <a:effectLst/>
                          <a:latin typeface="標楷體" panose="03000509000000000000" pitchFamily="65" charset="-120"/>
                          <a:ea typeface="標楷體" panose="03000509000000000000" pitchFamily="65" charset="-120"/>
                        </a:rPr>
                        <a:t>A.</a:t>
                      </a:r>
                      <a:r>
                        <a:rPr lang="zh-TW" sz="1900" kern="100" dirty="0" smtClean="0">
                          <a:effectLst/>
                          <a:latin typeface="標楷體" panose="03000509000000000000" pitchFamily="65" charset="-120"/>
                          <a:ea typeface="標楷體" panose="03000509000000000000" pitchFamily="65" charset="-120"/>
                        </a:rPr>
                        <a:t>學科</a:t>
                      </a:r>
                      <a:r>
                        <a:rPr lang="zh-TW" sz="1900" kern="100" dirty="0">
                          <a:effectLst/>
                          <a:latin typeface="標楷體" panose="03000509000000000000" pitchFamily="65" charset="-120"/>
                          <a:ea typeface="標楷體" panose="03000509000000000000" pitchFamily="65" charset="-120"/>
                        </a:rPr>
                        <a:t>測驗：占課程研習及矯正實務研討成績</a:t>
                      </a:r>
                      <a:r>
                        <a:rPr lang="en-US" sz="1900" kern="100" dirty="0">
                          <a:effectLst/>
                          <a:latin typeface="標楷體" panose="03000509000000000000" pitchFamily="65" charset="-120"/>
                          <a:ea typeface="標楷體" panose="03000509000000000000" pitchFamily="65" charset="-120"/>
                        </a:rPr>
                        <a:t>60</a:t>
                      </a:r>
                      <a:r>
                        <a:rPr lang="zh-TW" sz="1900" kern="100" dirty="0">
                          <a:effectLst/>
                          <a:latin typeface="標楷體" panose="03000509000000000000" pitchFamily="65" charset="-120"/>
                          <a:ea typeface="標楷體" panose="03000509000000000000" pitchFamily="65" charset="-120"/>
                        </a:rPr>
                        <a:t>％。</a:t>
                      </a:r>
                    </a:p>
                    <a:p>
                      <a:pPr marL="1347788" indent="-160338" algn="just">
                        <a:lnSpc>
                          <a:spcPct val="100000"/>
                        </a:lnSpc>
                        <a:spcAft>
                          <a:spcPts val="0"/>
                        </a:spcAft>
                      </a:pPr>
                      <a:r>
                        <a:rPr lang="en-US" altLang="zh-TW" sz="1900" kern="100" dirty="0" smtClean="0">
                          <a:effectLst/>
                          <a:latin typeface="標楷體" panose="03000509000000000000" pitchFamily="65" charset="-120"/>
                          <a:ea typeface="標楷體" panose="03000509000000000000" pitchFamily="65" charset="-120"/>
                        </a:rPr>
                        <a:t>B.</a:t>
                      </a:r>
                      <a:r>
                        <a:rPr lang="zh-TW" sz="1900" kern="100" dirty="0" smtClean="0">
                          <a:effectLst/>
                          <a:latin typeface="標楷體" panose="03000509000000000000" pitchFamily="65" charset="-120"/>
                          <a:ea typeface="標楷體" panose="03000509000000000000" pitchFamily="65" charset="-120"/>
                        </a:rPr>
                        <a:t>品德</a:t>
                      </a:r>
                      <a:r>
                        <a:rPr lang="zh-TW" sz="1900" kern="100" dirty="0">
                          <a:effectLst/>
                          <a:latin typeface="標楷體" panose="03000509000000000000" pitchFamily="65" charset="-120"/>
                          <a:ea typeface="標楷體" panose="03000509000000000000" pitchFamily="65" charset="-120"/>
                        </a:rPr>
                        <a:t>操守：占課程研習及矯正實務研討成績</a:t>
                      </a:r>
                      <a:r>
                        <a:rPr lang="en-US" sz="1900" kern="100" dirty="0">
                          <a:effectLst/>
                          <a:latin typeface="標楷體" panose="03000509000000000000" pitchFamily="65" charset="-120"/>
                          <a:ea typeface="標楷體" panose="03000509000000000000" pitchFamily="65" charset="-120"/>
                        </a:rPr>
                        <a:t>40</a:t>
                      </a:r>
                      <a:r>
                        <a:rPr lang="zh-TW" sz="1900" kern="100" dirty="0" smtClean="0">
                          <a:effectLst/>
                          <a:latin typeface="標楷體" panose="03000509000000000000" pitchFamily="65" charset="-120"/>
                          <a:ea typeface="標楷體" panose="03000509000000000000" pitchFamily="65" charset="-120"/>
                        </a:rPr>
                        <a:t>％</a:t>
                      </a:r>
                      <a:r>
                        <a:rPr lang="zh-TW" altLang="en-US" sz="1900" kern="100" dirty="0" smtClean="0">
                          <a:effectLst/>
                          <a:latin typeface="標楷體" panose="03000509000000000000" pitchFamily="65" charset="-120"/>
                          <a:ea typeface="標楷體" panose="03000509000000000000" pitchFamily="65" charset="-120"/>
                        </a:rPr>
                        <a:t>，考核項目包括觀念、操守、性情、才能、生活。</a:t>
                      </a:r>
                      <a:r>
                        <a:rPr lang="zh-TW" sz="1900" kern="100" dirty="0" smtClean="0">
                          <a:effectLst/>
                          <a:latin typeface="標楷體" panose="03000509000000000000" pitchFamily="65" charset="-120"/>
                          <a:ea typeface="標楷體" panose="03000509000000000000" pitchFamily="65" charset="-120"/>
                        </a:rPr>
                        <a:t>。</a:t>
                      </a:r>
                      <a:endParaRPr lang="zh-TW" sz="1900" kern="100" dirty="0">
                        <a:effectLst/>
                        <a:latin typeface="標楷體" panose="03000509000000000000" pitchFamily="65" charset="-120"/>
                        <a:ea typeface="標楷體" panose="03000509000000000000" pitchFamily="65" charset="-120"/>
                      </a:endParaRPr>
                    </a:p>
                    <a:p>
                      <a:pPr marL="720000" indent="0" algn="just">
                        <a:lnSpc>
                          <a:spcPct val="100000"/>
                        </a:lnSpc>
                        <a:spcAft>
                          <a:spcPts val="0"/>
                        </a:spcAft>
                      </a:pPr>
                      <a:r>
                        <a:rPr lang="zh-TW" sz="1900" kern="100" dirty="0">
                          <a:effectLst/>
                          <a:latin typeface="標楷體" panose="03000509000000000000" pitchFamily="65" charset="-120"/>
                          <a:ea typeface="標楷體" panose="03000509000000000000" pitchFamily="65" charset="-120"/>
                        </a:rPr>
                        <a:t>（</a:t>
                      </a:r>
                      <a:r>
                        <a:rPr lang="en-US" sz="1900" kern="100" dirty="0">
                          <a:effectLst/>
                          <a:latin typeface="標楷體" panose="03000509000000000000" pitchFamily="65" charset="-120"/>
                          <a:ea typeface="標楷體" panose="03000509000000000000" pitchFamily="65" charset="-120"/>
                        </a:rPr>
                        <a:t>2</a:t>
                      </a:r>
                      <a:r>
                        <a:rPr lang="zh-TW" sz="1900" kern="100" dirty="0">
                          <a:effectLst/>
                          <a:latin typeface="標楷體" panose="03000509000000000000" pitchFamily="65" charset="-120"/>
                          <a:ea typeface="標楷體" panose="03000509000000000000" pitchFamily="65" charset="-120"/>
                        </a:rPr>
                        <a:t>）實習成績：占教育訓練成績</a:t>
                      </a:r>
                      <a:r>
                        <a:rPr lang="en-US" sz="1900" kern="100" dirty="0">
                          <a:effectLst/>
                          <a:latin typeface="標楷體" panose="03000509000000000000" pitchFamily="65" charset="-120"/>
                          <a:ea typeface="標楷體" panose="03000509000000000000" pitchFamily="65" charset="-120"/>
                        </a:rPr>
                        <a:t>20</a:t>
                      </a:r>
                      <a:r>
                        <a:rPr lang="zh-TW" sz="1900" kern="100" dirty="0">
                          <a:effectLst/>
                          <a:latin typeface="標楷體" panose="03000509000000000000" pitchFamily="65" charset="-120"/>
                          <a:ea typeface="標楷體" panose="03000509000000000000" pitchFamily="65" charset="-120"/>
                        </a:rPr>
                        <a:t>％。</a:t>
                      </a:r>
                    </a:p>
                    <a:p>
                      <a:pPr marL="1188000" indent="0" algn="just">
                        <a:lnSpc>
                          <a:spcPct val="100000"/>
                        </a:lnSpc>
                        <a:spcAft>
                          <a:spcPts val="0"/>
                        </a:spcAft>
                      </a:pPr>
                      <a:r>
                        <a:rPr lang="en-US" altLang="zh-TW" sz="1900" kern="100" dirty="0" smtClean="0">
                          <a:effectLst/>
                          <a:latin typeface="標楷體" panose="03000509000000000000" pitchFamily="65" charset="-120"/>
                          <a:ea typeface="標楷體" panose="03000509000000000000" pitchFamily="65" charset="-120"/>
                        </a:rPr>
                        <a:t>A.</a:t>
                      </a:r>
                      <a:r>
                        <a:rPr lang="zh-TW" sz="1900" kern="100" dirty="0" smtClean="0">
                          <a:effectLst/>
                          <a:latin typeface="標楷體" panose="03000509000000000000" pitchFamily="65" charset="-120"/>
                          <a:ea typeface="標楷體" panose="03000509000000000000" pitchFamily="65" charset="-120"/>
                        </a:rPr>
                        <a:t>實習</a:t>
                      </a:r>
                      <a:r>
                        <a:rPr lang="zh-TW" sz="1900" kern="100" dirty="0">
                          <a:effectLst/>
                          <a:latin typeface="標楷體" panose="03000509000000000000" pitchFamily="65" charset="-120"/>
                          <a:ea typeface="標楷體" panose="03000509000000000000" pitchFamily="65" charset="-120"/>
                        </a:rPr>
                        <a:t>課程：占實習成績</a:t>
                      </a:r>
                      <a:r>
                        <a:rPr lang="en-US" sz="1900" kern="100" dirty="0">
                          <a:effectLst/>
                          <a:latin typeface="標楷體" panose="03000509000000000000" pitchFamily="65" charset="-120"/>
                          <a:ea typeface="標楷體" panose="03000509000000000000" pitchFamily="65" charset="-120"/>
                        </a:rPr>
                        <a:t>60</a:t>
                      </a:r>
                      <a:r>
                        <a:rPr lang="zh-TW" sz="1900" kern="100" dirty="0">
                          <a:effectLst/>
                          <a:latin typeface="標楷體" panose="03000509000000000000" pitchFamily="65" charset="-120"/>
                          <a:ea typeface="標楷體" panose="03000509000000000000" pitchFamily="65" charset="-120"/>
                        </a:rPr>
                        <a:t>％。</a:t>
                      </a:r>
                    </a:p>
                    <a:p>
                      <a:pPr marL="1404000" indent="-216000" algn="just">
                        <a:lnSpc>
                          <a:spcPct val="100000"/>
                        </a:lnSpc>
                        <a:spcAft>
                          <a:spcPts val="0"/>
                        </a:spcAft>
                      </a:pPr>
                      <a:r>
                        <a:rPr lang="en-US" altLang="zh-TW" sz="1900" kern="100" dirty="0" smtClean="0">
                          <a:effectLst/>
                          <a:latin typeface="標楷體" panose="03000509000000000000" pitchFamily="65" charset="-120"/>
                          <a:ea typeface="標楷體" panose="03000509000000000000" pitchFamily="65" charset="-120"/>
                        </a:rPr>
                        <a:t>B.</a:t>
                      </a:r>
                      <a:r>
                        <a:rPr lang="zh-TW" sz="1900" kern="100" dirty="0" smtClean="0">
                          <a:effectLst/>
                          <a:latin typeface="標楷體" panose="03000509000000000000" pitchFamily="65" charset="-120"/>
                          <a:ea typeface="標楷體" panose="03000509000000000000" pitchFamily="65" charset="-120"/>
                        </a:rPr>
                        <a:t>品德</a:t>
                      </a:r>
                      <a:r>
                        <a:rPr lang="zh-TW" sz="1900" kern="100" dirty="0">
                          <a:effectLst/>
                          <a:latin typeface="標楷體" panose="03000509000000000000" pitchFamily="65" charset="-120"/>
                          <a:ea typeface="標楷體" panose="03000509000000000000" pitchFamily="65" charset="-120"/>
                        </a:rPr>
                        <a:t>操守：占實習成績</a:t>
                      </a:r>
                      <a:r>
                        <a:rPr lang="en-US" sz="1900" kern="100" dirty="0">
                          <a:effectLst/>
                          <a:latin typeface="標楷體" panose="03000509000000000000" pitchFamily="65" charset="-120"/>
                          <a:ea typeface="標楷體" panose="03000509000000000000" pitchFamily="65" charset="-120"/>
                        </a:rPr>
                        <a:t>40</a:t>
                      </a:r>
                      <a:r>
                        <a:rPr lang="zh-TW" sz="1900" kern="100" dirty="0">
                          <a:effectLst/>
                          <a:latin typeface="標楷體" panose="03000509000000000000" pitchFamily="65" charset="-120"/>
                          <a:ea typeface="標楷體" panose="03000509000000000000" pitchFamily="65" charset="-120"/>
                        </a:rPr>
                        <a:t>％，考核項目包括觀念、操守、性情、才能、</a:t>
                      </a:r>
                      <a:r>
                        <a:rPr lang="zh-TW" sz="1900" kern="100" dirty="0" smtClean="0">
                          <a:effectLst/>
                          <a:latin typeface="標楷體" panose="03000509000000000000" pitchFamily="65" charset="-120"/>
                          <a:ea typeface="標楷體" panose="03000509000000000000" pitchFamily="65" charset="-120"/>
                        </a:rPr>
                        <a:t>生活。</a:t>
                      </a:r>
                      <a:endParaRPr lang="zh-TW" sz="1900" kern="100" dirty="0">
                        <a:effectLst/>
                        <a:latin typeface="標楷體" panose="03000509000000000000" pitchFamily="65" charset="-120"/>
                        <a:ea typeface="標楷體" panose="03000509000000000000" pitchFamily="65" charset="-120"/>
                      </a:endParaRPr>
                    </a:p>
                  </a:txBody>
                  <a:tcPr marL="68580" marR="68580" marT="0" marB="0">
                    <a:solidFill>
                      <a:schemeClr val="bg1">
                        <a:lumMod val="95000"/>
                      </a:schemeClr>
                    </a:solidFill>
                  </a:tcPr>
                </a:tc>
                <a:tc>
                  <a:txBody>
                    <a:bodyPr/>
                    <a:lstStyle/>
                    <a:p>
                      <a:pPr marL="0" algn="just">
                        <a:lnSpc>
                          <a:spcPct val="100000"/>
                        </a:lnSpc>
                        <a:spcAft>
                          <a:spcPts val="0"/>
                        </a:spcAft>
                      </a:pPr>
                      <a:r>
                        <a:rPr lang="en-US" sz="2400" kern="100" dirty="0" smtClean="0">
                          <a:solidFill>
                            <a:schemeClr val="dk1"/>
                          </a:solidFill>
                          <a:effectLst/>
                          <a:latin typeface="標楷體" panose="03000509000000000000" pitchFamily="65" charset="-120"/>
                          <a:ea typeface="標楷體" panose="03000509000000000000" pitchFamily="65" charset="-120"/>
                          <a:cs typeface="+mn-cs"/>
                        </a:rPr>
                        <a:t>10</a:t>
                      </a:r>
                      <a:r>
                        <a:rPr lang="en-US" altLang="zh-TW" sz="2400" kern="100" dirty="0" smtClean="0">
                          <a:solidFill>
                            <a:schemeClr val="dk1"/>
                          </a:solidFill>
                          <a:effectLst/>
                          <a:latin typeface="標楷體" panose="03000509000000000000" pitchFamily="65" charset="-120"/>
                          <a:ea typeface="標楷體" panose="03000509000000000000" pitchFamily="65" charset="-120"/>
                          <a:cs typeface="+mn-cs"/>
                        </a:rPr>
                        <a:t>5</a:t>
                      </a:r>
                      <a:r>
                        <a:rPr lang="zh-TW" sz="2400" kern="100" dirty="0" smtClean="0">
                          <a:solidFill>
                            <a:schemeClr val="dk1"/>
                          </a:solidFill>
                          <a:effectLst/>
                          <a:latin typeface="標楷體" panose="03000509000000000000" pitchFamily="65" charset="-120"/>
                          <a:ea typeface="標楷體" panose="03000509000000000000" pitchFamily="65" charset="-120"/>
                          <a:cs typeface="+mn-cs"/>
                        </a:rPr>
                        <a:t>年</a:t>
                      </a:r>
                      <a:r>
                        <a:rPr lang="zh-TW" sz="2400" kern="100" dirty="0">
                          <a:solidFill>
                            <a:schemeClr val="dk1"/>
                          </a:solidFill>
                          <a:effectLst/>
                          <a:latin typeface="標楷體" panose="03000509000000000000" pitchFamily="65" charset="-120"/>
                          <a:ea typeface="標楷體" panose="03000509000000000000" pitchFamily="65" charset="-120"/>
                          <a:cs typeface="+mn-cs"/>
                        </a:rPr>
                        <a:t>公務人員特種考試司法人員考試三等考試監獄官類科錄取人員訓練計畫</a:t>
                      </a:r>
                    </a:p>
                  </a:txBody>
                  <a:tcPr marL="68580" marR="68580" marT="0" marB="0">
                    <a:solidFill>
                      <a:schemeClr val="bg1">
                        <a:lumMod val="95000"/>
                      </a:schemeClr>
                    </a:solidFill>
                  </a:tcPr>
                </a:tc>
              </a:tr>
            </a:tbl>
          </a:graphicData>
        </a:graphic>
      </p:graphicFrame>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336957196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2" name="標題 1"/>
          <p:cNvSpPr>
            <a:spLocks noGrp="1"/>
          </p:cNvSpPr>
          <p:nvPr>
            <p:ph type="title"/>
          </p:nvPr>
        </p:nvSpPr>
        <p:spPr>
          <a:xfrm>
            <a:off x="442970" y="1052736"/>
            <a:ext cx="8280920" cy="491806"/>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二、評分</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方式－參考範例</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（改期測驗）</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17</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712091810"/>
              </p:ext>
            </p:extLst>
          </p:nvPr>
        </p:nvGraphicFramePr>
        <p:xfrm>
          <a:off x="660675" y="1730957"/>
          <a:ext cx="7894657" cy="4290331"/>
        </p:xfrm>
        <a:graphic>
          <a:graphicData uri="http://schemas.openxmlformats.org/drawingml/2006/table">
            <a:tbl>
              <a:tblPr firstRow="1">
                <a:tableStyleId>{21E4AEA4-8DFA-4A89-87EB-49C32662AFE0}</a:tableStyleId>
              </a:tblPr>
              <a:tblGrid>
                <a:gridCol w="6215581"/>
                <a:gridCol w="1679076"/>
              </a:tblGrid>
              <a:tr h="898690">
                <a:tc>
                  <a:txBody>
                    <a:bodyPr/>
                    <a:lstStyle/>
                    <a:p>
                      <a:pPr marL="0" algn="ctr">
                        <a:lnSpc>
                          <a:spcPct val="100000"/>
                        </a:lnSpc>
                        <a:spcAft>
                          <a:spcPts val="0"/>
                        </a:spcAft>
                      </a:pPr>
                      <a:r>
                        <a:rPr lang="zh-TW" altLang="en-US" sz="2800" kern="100" dirty="0" smtClean="0">
                          <a:effectLst/>
                          <a:latin typeface="標楷體" panose="03000509000000000000" pitchFamily="65" charset="-120"/>
                          <a:ea typeface="標楷體" panose="03000509000000000000" pitchFamily="65" charset="-120"/>
                        </a:rPr>
                        <a:t>改期測驗規定</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660066"/>
                    </a:solidFill>
                  </a:tcP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660066"/>
                    </a:solidFill>
                  </a:tcPr>
                </a:tc>
              </a:tr>
              <a:tr h="3391641">
                <a:tc>
                  <a:txBody>
                    <a:bodyPr/>
                    <a:lstStyle/>
                    <a:p>
                      <a:pPr marL="0" indent="0" algn="just">
                        <a:lnSpc>
                          <a:spcPct val="100000"/>
                        </a:lnSpc>
                        <a:spcAft>
                          <a:spcPts val="0"/>
                        </a:spcAft>
                      </a:pPr>
                      <a:r>
                        <a:rPr lang="zh-TW" altLang="zh-TW" sz="2400" kern="100" dirty="0" smtClean="0">
                          <a:effectLst/>
                          <a:latin typeface="標楷體" panose="03000509000000000000" pitchFamily="65" charset="-120"/>
                          <a:ea typeface="標楷體" panose="03000509000000000000" pitchFamily="65" charset="-120"/>
                        </a:rPr>
                        <a:t>受訓人員因事假缺考而改期測驗者，其成績逾</a:t>
                      </a:r>
                      <a:r>
                        <a:rPr lang="en-US" altLang="zh-TW" sz="2400" kern="100" dirty="0" smtClean="0">
                          <a:effectLst/>
                          <a:latin typeface="標楷體" panose="03000509000000000000" pitchFamily="65" charset="-120"/>
                          <a:ea typeface="標楷體" panose="03000509000000000000" pitchFamily="65" charset="-120"/>
                        </a:rPr>
                        <a:t>60</a:t>
                      </a:r>
                      <a:r>
                        <a:rPr lang="zh-TW" altLang="zh-TW" sz="2400" kern="100" dirty="0" smtClean="0">
                          <a:effectLst/>
                          <a:latin typeface="標楷體" panose="03000509000000000000" pitchFamily="65" charset="-120"/>
                          <a:ea typeface="標楷體" panose="03000509000000000000" pitchFamily="65" charset="-120"/>
                        </a:rPr>
                        <a:t>分部分以</a:t>
                      </a:r>
                      <a:r>
                        <a:rPr lang="en-US" altLang="zh-TW" sz="2400" kern="100" dirty="0" smtClean="0">
                          <a:effectLst/>
                          <a:latin typeface="標楷體" panose="03000509000000000000" pitchFamily="65" charset="-120"/>
                          <a:ea typeface="標楷體" panose="03000509000000000000" pitchFamily="65" charset="-120"/>
                        </a:rPr>
                        <a:t>80%</a:t>
                      </a:r>
                      <a:r>
                        <a:rPr lang="zh-TW" altLang="zh-TW" sz="2400" kern="100" dirty="0" smtClean="0">
                          <a:effectLst/>
                          <a:latin typeface="標楷體" panose="03000509000000000000" pitchFamily="65" charset="-120"/>
                          <a:ea typeface="標楷體" panose="03000509000000000000" pitchFamily="65" charset="-120"/>
                        </a:rPr>
                        <a:t>計算。因事假以外之其他假缺考而</a:t>
                      </a:r>
                      <a:r>
                        <a:rPr lang="zh-TW" altLang="en-US" sz="2400" kern="100" dirty="0" smtClean="0">
                          <a:effectLst/>
                          <a:latin typeface="標楷體" panose="03000509000000000000" pitchFamily="65" charset="-120"/>
                          <a:ea typeface="標楷體" panose="03000509000000000000" pitchFamily="65" charset="-120"/>
                        </a:rPr>
                        <a:t>改期測驗</a:t>
                      </a:r>
                      <a:r>
                        <a:rPr lang="zh-TW" altLang="zh-TW" sz="2400" kern="100" dirty="0" smtClean="0">
                          <a:effectLst/>
                          <a:latin typeface="標楷體" panose="03000509000000000000" pitchFamily="65" charset="-120"/>
                          <a:ea typeface="標楷體" panose="03000509000000000000" pitchFamily="65" charset="-120"/>
                        </a:rPr>
                        <a:t>者，其成績逾</a:t>
                      </a:r>
                      <a:r>
                        <a:rPr lang="en-US" altLang="zh-TW" sz="2400" kern="100" dirty="0" smtClean="0">
                          <a:effectLst/>
                          <a:latin typeface="標楷體" panose="03000509000000000000" pitchFamily="65" charset="-120"/>
                          <a:ea typeface="標楷體" panose="03000509000000000000" pitchFamily="65" charset="-120"/>
                        </a:rPr>
                        <a:t>60</a:t>
                      </a:r>
                      <a:r>
                        <a:rPr lang="zh-TW" altLang="zh-TW" sz="2400" kern="100" dirty="0" smtClean="0">
                          <a:effectLst/>
                          <a:latin typeface="標楷體" panose="03000509000000000000" pitchFamily="65" charset="-120"/>
                          <a:ea typeface="標楷體" panose="03000509000000000000" pitchFamily="65" charset="-120"/>
                        </a:rPr>
                        <a:t>分部分以</a:t>
                      </a:r>
                      <a:r>
                        <a:rPr lang="en-US" altLang="zh-TW" sz="2400" kern="100" dirty="0" smtClean="0">
                          <a:effectLst/>
                          <a:latin typeface="標楷體" panose="03000509000000000000" pitchFamily="65" charset="-120"/>
                          <a:ea typeface="標楷體" panose="03000509000000000000" pitchFamily="65" charset="-120"/>
                        </a:rPr>
                        <a:t>90%</a:t>
                      </a:r>
                      <a:r>
                        <a:rPr lang="zh-TW" altLang="zh-TW" sz="2400" kern="100" dirty="0" smtClean="0">
                          <a:effectLst/>
                          <a:latin typeface="標楷體" panose="03000509000000000000" pitchFamily="65" charset="-120"/>
                          <a:ea typeface="標楷體" panose="03000509000000000000" pitchFamily="65" charset="-120"/>
                        </a:rPr>
                        <a:t>計算。但因娩假、流產假及不可歸責於學員致罹法定傳染病經認定應強制隔離而可請公假缺考而</a:t>
                      </a:r>
                      <a:r>
                        <a:rPr lang="zh-TW" altLang="en-US" sz="2400" kern="100" dirty="0" smtClean="0">
                          <a:effectLst/>
                          <a:latin typeface="標楷體" panose="03000509000000000000" pitchFamily="65" charset="-120"/>
                          <a:ea typeface="標楷體" panose="03000509000000000000" pitchFamily="65" charset="-120"/>
                        </a:rPr>
                        <a:t>改期測驗</a:t>
                      </a:r>
                      <a:r>
                        <a:rPr lang="zh-TW" altLang="zh-TW" sz="2400" kern="100" dirty="0" smtClean="0">
                          <a:effectLst/>
                          <a:latin typeface="標楷體" panose="03000509000000000000" pitchFamily="65" charset="-120"/>
                          <a:ea typeface="標楷體" panose="03000509000000000000" pitchFamily="65" charset="-120"/>
                        </a:rPr>
                        <a:t>者，不在此限</a:t>
                      </a:r>
                      <a:r>
                        <a:rPr lang="zh-TW" altLang="en-US" sz="2400" kern="100" dirty="0" smtClean="0">
                          <a:effectLst/>
                          <a:latin typeface="標楷體" panose="03000509000000000000" pitchFamily="65" charset="-120"/>
                          <a:ea typeface="標楷體" panose="03000509000000000000" pitchFamily="65" charset="-120"/>
                        </a:rPr>
                        <a:t>。</a:t>
                      </a:r>
                      <a:endParaRPr lang="zh-TW" sz="32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solidFill>
                      <a:schemeClr val="bg1">
                        <a:lumMod val="95000"/>
                      </a:schemeClr>
                    </a:solidFill>
                  </a:tcPr>
                </a:tc>
                <a:tc>
                  <a:txBody>
                    <a:bodyPr/>
                    <a:lstStyle/>
                    <a:p>
                      <a:pPr marL="0" algn="just">
                        <a:lnSpc>
                          <a:spcPct val="100000"/>
                        </a:lnSpc>
                        <a:spcAft>
                          <a:spcPts val="0"/>
                        </a:spcAft>
                      </a:pPr>
                      <a:r>
                        <a:rPr lang="en-US" sz="2400" kern="100" dirty="0" smtClean="0">
                          <a:effectLst/>
                          <a:latin typeface="標楷體" panose="03000509000000000000" pitchFamily="65" charset="-120"/>
                          <a:ea typeface="標楷體" panose="03000509000000000000" pitchFamily="65" charset="-120"/>
                        </a:rPr>
                        <a:t>10</a:t>
                      </a:r>
                      <a:r>
                        <a:rPr lang="en-US" altLang="zh-TW" sz="2400" kern="100" dirty="0" smtClean="0">
                          <a:effectLst/>
                          <a:latin typeface="標楷體" panose="03000509000000000000" pitchFamily="65" charset="-120"/>
                          <a:ea typeface="標楷體" panose="03000509000000000000" pitchFamily="65" charset="-120"/>
                        </a:rPr>
                        <a:t>5</a:t>
                      </a:r>
                      <a:r>
                        <a:rPr lang="zh-TW" sz="2400" kern="100" dirty="0" smtClean="0">
                          <a:effectLst/>
                          <a:latin typeface="標楷體" panose="03000509000000000000" pitchFamily="65" charset="-120"/>
                          <a:ea typeface="標楷體" panose="03000509000000000000" pitchFamily="65" charset="-120"/>
                        </a:rPr>
                        <a:t>年</a:t>
                      </a:r>
                      <a:r>
                        <a:rPr lang="zh-TW" sz="2400" kern="100" dirty="0">
                          <a:effectLst/>
                          <a:latin typeface="標楷體" panose="03000509000000000000" pitchFamily="65" charset="-120"/>
                          <a:ea typeface="標楷體" panose="03000509000000000000" pitchFamily="65" charset="-120"/>
                        </a:rPr>
                        <a:t>公務人員特種考試司法人員考試三等考試監獄官類科錄取人員訓練計畫</a:t>
                      </a:r>
                      <a:endParaRPr lang="zh-TW" sz="32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67776280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圖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2" name="標題 1"/>
          <p:cNvSpPr>
            <a:spLocks noGrp="1"/>
          </p:cNvSpPr>
          <p:nvPr>
            <p:ph type="title"/>
          </p:nvPr>
        </p:nvSpPr>
        <p:spPr>
          <a:xfrm>
            <a:off x="467544" y="413792"/>
            <a:ext cx="8280920" cy="566936"/>
          </a:xfrm>
        </p:spPr>
        <p:txBody>
          <a:bodyPr>
            <a:noAutofit/>
          </a:bodyPr>
          <a:lstStyle/>
          <a:p>
            <a:pPr indent="-1074738" algn="ct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三、獎懲規定－訂定原則</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755576" y="1577797"/>
            <a:ext cx="7920880" cy="2283251"/>
          </a:xfrm>
        </p:spPr>
        <p:txBody>
          <a:bodyPr>
            <a:normAutofit fontScale="85000" lnSpcReduction="10000"/>
          </a:bodyPr>
          <a:lstStyle/>
          <a:p>
            <a:pPr marL="0" indent="0" algn="just">
              <a:lnSpc>
                <a:spcPct val="150000"/>
              </a:lnSpc>
              <a:buNone/>
            </a:pPr>
            <a:r>
              <a:rPr lang="zh-TW" altLang="en-US" sz="3800" dirty="0">
                <a:latin typeface="標楷體" panose="03000509000000000000" pitchFamily="65" charset="-120"/>
                <a:ea typeface="標楷體" panose="03000509000000000000" pitchFamily="65" charset="-120"/>
              </a:rPr>
              <a:t>訓練</a:t>
            </a:r>
            <a:r>
              <a:rPr lang="zh-TW" altLang="en-US" sz="3800" dirty="0" smtClean="0">
                <a:latin typeface="標楷體" panose="03000509000000000000" pitchFamily="65" charset="-120"/>
                <a:ea typeface="標楷體" panose="03000509000000000000" pitchFamily="65" charset="-120"/>
              </a:rPr>
              <a:t>計畫</a:t>
            </a:r>
            <a:r>
              <a:rPr lang="zh-TW" altLang="en-US" sz="3800" b="1" dirty="0" smtClean="0">
                <a:solidFill>
                  <a:srgbClr val="FF0000"/>
                </a:solidFill>
                <a:latin typeface="標楷體" panose="03000509000000000000" pitchFamily="65" charset="-120"/>
                <a:ea typeface="標楷體" panose="03000509000000000000" pitchFamily="65" charset="-120"/>
              </a:rPr>
              <a:t>應敘明</a:t>
            </a:r>
            <a:r>
              <a:rPr lang="zh-TW" altLang="en-US" sz="3800" dirty="0" smtClean="0">
                <a:latin typeface="標楷體" panose="03000509000000000000" pitchFamily="65" charset="-120"/>
                <a:ea typeface="標楷體" panose="03000509000000000000" pitchFamily="65" charset="-120"/>
              </a:rPr>
              <a:t>獎懲規定，訂定時得</a:t>
            </a:r>
            <a:r>
              <a:rPr lang="zh-TW" altLang="en-US" sz="3800" dirty="0">
                <a:latin typeface="標楷體" panose="03000509000000000000" pitchFamily="65" charset="-120"/>
                <a:ea typeface="標楷體" panose="03000509000000000000" pitchFamily="65" charset="-120"/>
              </a:rPr>
              <a:t>比照或參考「公務人員考試錄取人員訓練獎懲要點」相關規定，並配合實務運作需要訂定</a:t>
            </a:r>
            <a:r>
              <a:rPr lang="zh-TW" altLang="en-US" sz="3800" dirty="0" smtClean="0">
                <a:latin typeface="標楷體" panose="03000509000000000000" pitchFamily="65" charset="-120"/>
                <a:ea typeface="標楷體" panose="03000509000000000000" pitchFamily="65" charset="-120"/>
              </a:rPr>
              <a:t>。</a:t>
            </a:r>
            <a:endParaRPr lang="en-US" altLang="zh-TW" sz="3800" dirty="0" smtClean="0">
              <a:latin typeface="標楷體" panose="03000509000000000000" pitchFamily="65" charset="-120"/>
              <a:ea typeface="標楷體" panose="03000509000000000000" pitchFamily="65" charset="-120"/>
            </a:endParaRPr>
          </a:p>
          <a:p>
            <a:pPr marL="0" indent="0" algn="just">
              <a:lnSpc>
                <a:spcPct val="150000"/>
              </a:lnSpc>
              <a:buNone/>
            </a:pPr>
            <a:endParaRPr lang="zh-TW" altLang="en-US" sz="2400"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18</a:t>
            </a:fld>
            <a:endParaRPr lang="zh-TW" altLang="en-US"/>
          </a:p>
        </p:txBody>
      </p:sp>
    </p:spTree>
    <p:extLst>
      <p:ext uri="{BB962C8B-B14F-4D97-AF65-F5344CB8AC3E}">
        <p14:creationId xmlns:p14="http://schemas.microsoft.com/office/powerpoint/2010/main" val="56002720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圖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2" name="標題 1"/>
          <p:cNvSpPr>
            <a:spLocks noGrp="1"/>
          </p:cNvSpPr>
          <p:nvPr>
            <p:ph type="title"/>
          </p:nvPr>
        </p:nvSpPr>
        <p:spPr>
          <a:xfrm>
            <a:off x="442970" y="404664"/>
            <a:ext cx="8280920" cy="566936"/>
          </a:xfrm>
        </p:spPr>
        <p:txBody>
          <a:bodyPr>
            <a:noAutofit/>
          </a:bodyPr>
          <a:lstStyle/>
          <a:p>
            <a:pPr indent="-1074738" algn="ct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三、獎懲規定－參考範例</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19</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1417335956"/>
              </p:ext>
            </p:extLst>
          </p:nvPr>
        </p:nvGraphicFramePr>
        <p:xfrm>
          <a:off x="611560" y="1484784"/>
          <a:ext cx="7894657" cy="4506276"/>
        </p:xfrm>
        <a:graphic>
          <a:graphicData uri="http://schemas.openxmlformats.org/drawingml/2006/table">
            <a:tbl>
              <a:tblPr firstRow="1">
                <a:tableStyleId>{93296810-A885-4BE3-A3E7-6D5BEEA58F35}</a:tableStyleId>
              </a:tblPr>
              <a:tblGrid>
                <a:gridCol w="5826004"/>
                <a:gridCol w="2068653"/>
              </a:tblGrid>
              <a:tr h="864096">
                <a:tc>
                  <a:txBody>
                    <a:bodyPr/>
                    <a:lstStyle/>
                    <a:p>
                      <a:pPr marL="0" algn="ctr">
                        <a:lnSpc>
                          <a:spcPct val="100000"/>
                        </a:lnSpc>
                        <a:spcAft>
                          <a:spcPts val="0"/>
                        </a:spcAft>
                      </a:pPr>
                      <a:r>
                        <a:rPr lang="zh-TW" altLang="en-US" sz="2800" kern="100" dirty="0" smtClean="0">
                          <a:effectLst/>
                          <a:latin typeface="標楷體" panose="03000509000000000000" pitchFamily="65" charset="-120"/>
                          <a:ea typeface="標楷體" panose="03000509000000000000" pitchFamily="65" charset="-120"/>
                        </a:rPr>
                        <a:t>獎懲規定</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FF9900"/>
                    </a:solidFill>
                  </a:tcP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FF9900"/>
                    </a:solidFill>
                  </a:tcPr>
                </a:tc>
              </a:tr>
              <a:tr h="3642180">
                <a:tc>
                  <a:txBody>
                    <a:bodyPr/>
                    <a:lstStyle/>
                    <a:p>
                      <a:pPr marL="304800" indent="-304800" algn="just">
                        <a:lnSpc>
                          <a:spcPts val="3000"/>
                        </a:lnSpc>
                        <a:spcAft>
                          <a:spcPts val="0"/>
                        </a:spcAft>
                      </a:pPr>
                      <a:r>
                        <a:rPr lang="zh-TW" sz="2000" kern="100" dirty="0">
                          <a:effectLst/>
                          <a:latin typeface="標楷體" panose="03000509000000000000" pitchFamily="65" charset="-120"/>
                          <a:ea typeface="標楷體" panose="03000509000000000000" pitchFamily="65" charset="-120"/>
                        </a:rPr>
                        <a:t>獎懲規定：</a:t>
                      </a:r>
                      <a:endParaRPr lang="zh-TW" sz="2800" kern="100" dirty="0">
                        <a:effectLst/>
                        <a:latin typeface="標楷體" panose="03000509000000000000" pitchFamily="65" charset="-120"/>
                        <a:ea typeface="標楷體" panose="03000509000000000000" pitchFamily="65" charset="-120"/>
                      </a:endParaRPr>
                    </a:p>
                    <a:p>
                      <a:pPr marL="648000" indent="-648000" algn="just">
                        <a:lnSpc>
                          <a:spcPts val="3000"/>
                        </a:lnSpc>
                        <a:spcAft>
                          <a:spcPts val="0"/>
                        </a:spcAft>
                      </a:pPr>
                      <a:r>
                        <a:rPr lang="zh-TW" sz="2000" kern="100" dirty="0">
                          <a:effectLst/>
                          <a:latin typeface="標楷體" panose="03000509000000000000" pitchFamily="65" charset="-120"/>
                          <a:ea typeface="標楷體" panose="03000509000000000000" pitchFamily="65" charset="-120"/>
                        </a:rPr>
                        <a:t>（一）受訓人員於訓練期間所受獎懲，應於訓練期滿時，列入操行成績計算，加減分如下：</a:t>
                      </a:r>
                      <a:endParaRPr lang="zh-TW" sz="2800" kern="100" dirty="0">
                        <a:effectLst/>
                        <a:latin typeface="標楷體" panose="03000509000000000000" pitchFamily="65" charset="-120"/>
                        <a:ea typeface="標楷體" panose="03000509000000000000" pitchFamily="65" charset="-120"/>
                      </a:endParaRPr>
                    </a:p>
                    <a:p>
                      <a:pPr marL="990600" indent="-358775" algn="just">
                        <a:lnSpc>
                          <a:spcPts val="3000"/>
                        </a:lnSpc>
                        <a:spcAft>
                          <a:spcPts val="0"/>
                        </a:spcAft>
                      </a:pPr>
                      <a:r>
                        <a:rPr lang="en-US" sz="2000" kern="100" dirty="0">
                          <a:effectLst/>
                          <a:latin typeface="標楷體" panose="03000509000000000000" pitchFamily="65" charset="-120"/>
                          <a:ea typeface="標楷體" panose="03000509000000000000" pitchFamily="65" charset="-120"/>
                        </a:rPr>
                        <a:t>1</a:t>
                      </a:r>
                      <a:r>
                        <a:rPr lang="zh-TW" sz="2000" kern="100" dirty="0">
                          <a:effectLst/>
                          <a:latin typeface="標楷體" panose="03000509000000000000" pitchFamily="65" charset="-120"/>
                          <a:ea typeface="標楷體" panose="03000509000000000000" pitchFamily="65" charset="-120"/>
                        </a:rPr>
                        <a:t>、嘉獎一次加</a:t>
                      </a:r>
                      <a:r>
                        <a:rPr lang="en-US" sz="2000" kern="100" dirty="0">
                          <a:effectLst/>
                          <a:latin typeface="標楷體" panose="03000509000000000000" pitchFamily="65" charset="-120"/>
                          <a:ea typeface="標楷體" panose="03000509000000000000" pitchFamily="65" charset="-120"/>
                        </a:rPr>
                        <a:t>0.5</a:t>
                      </a:r>
                      <a:r>
                        <a:rPr lang="zh-TW" sz="2000" kern="100" dirty="0">
                          <a:effectLst/>
                          <a:latin typeface="標楷體" panose="03000509000000000000" pitchFamily="65" charset="-120"/>
                          <a:ea typeface="標楷體" panose="03000509000000000000" pitchFamily="65" charset="-120"/>
                        </a:rPr>
                        <a:t>分，記功一次加</a:t>
                      </a:r>
                      <a:r>
                        <a:rPr lang="en-US" sz="2000" kern="100" dirty="0">
                          <a:effectLst/>
                          <a:latin typeface="標楷體" panose="03000509000000000000" pitchFamily="65" charset="-120"/>
                          <a:ea typeface="標楷體" panose="03000509000000000000" pitchFamily="65" charset="-120"/>
                        </a:rPr>
                        <a:t>1.5</a:t>
                      </a:r>
                      <a:r>
                        <a:rPr lang="zh-TW" sz="2000" kern="100" dirty="0">
                          <a:effectLst/>
                          <a:latin typeface="標楷體" panose="03000509000000000000" pitchFamily="65" charset="-120"/>
                          <a:ea typeface="標楷體" panose="03000509000000000000" pitchFamily="65" charset="-120"/>
                        </a:rPr>
                        <a:t>分，大功一次加</a:t>
                      </a:r>
                      <a:r>
                        <a:rPr lang="en-US" sz="2000" kern="100" dirty="0">
                          <a:effectLst/>
                          <a:latin typeface="標楷體" panose="03000509000000000000" pitchFamily="65" charset="-120"/>
                          <a:ea typeface="標楷體" panose="03000509000000000000" pitchFamily="65" charset="-120"/>
                        </a:rPr>
                        <a:t>4.5</a:t>
                      </a:r>
                      <a:r>
                        <a:rPr lang="zh-TW" sz="2000" kern="100" dirty="0">
                          <a:effectLst/>
                          <a:latin typeface="標楷體" panose="03000509000000000000" pitchFamily="65" charset="-120"/>
                          <a:ea typeface="標楷體" panose="03000509000000000000" pitchFamily="65" charset="-120"/>
                        </a:rPr>
                        <a:t>分。</a:t>
                      </a:r>
                      <a:endParaRPr lang="zh-TW" sz="2800" kern="100" dirty="0">
                        <a:effectLst/>
                        <a:latin typeface="標楷體" panose="03000509000000000000" pitchFamily="65" charset="-120"/>
                        <a:ea typeface="標楷體" panose="03000509000000000000" pitchFamily="65" charset="-120"/>
                      </a:endParaRPr>
                    </a:p>
                    <a:p>
                      <a:pPr marL="990600" indent="-358775" algn="just">
                        <a:lnSpc>
                          <a:spcPts val="3000"/>
                        </a:lnSpc>
                        <a:spcAft>
                          <a:spcPts val="0"/>
                        </a:spcAft>
                      </a:pPr>
                      <a:r>
                        <a:rPr lang="en-US" sz="2000" kern="100" dirty="0">
                          <a:effectLst/>
                          <a:latin typeface="標楷體" panose="03000509000000000000" pitchFamily="65" charset="-120"/>
                          <a:ea typeface="標楷體" panose="03000509000000000000" pitchFamily="65" charset="-120"/>
                        </a:rPr>
                        <a:t>2</a:t>
                      </a:r>
                      <a:r>
                        <a:rPr lang="zh-TW" sz="2000" kern="100" dirty="0">
                          <a:effectLst/>
                          <a:latin typeface="標楷體" panose="03000509000000000000" pitchFamily="65" charset="-120"/>
                          <a:ea typeface="標楷體" panose="03000509000000000000" pitchFamily="65" charset="-120"/>
                        </a:rPr>
                        <a:t>、申誡一次扣</a:t>
                      </a:r>
                      <a:r>
                        <a:rPr lang="en-US" sz="2000" kern="100" dirty="0">
                          <a:effectLst/>
                          <a:latin typeface="標楷體" panose="03000509000000000000" pitchFamily="65" charset="-120"/>
                          <a:ea typeface="標楷體" panose="03000509000000000000" pitchFamily="65" charset="-120"/>
                        </a:rPr>
                        <a:t>0.5</a:t>
                      </a:r>
                      <a:r>
                        <a:rPr lang="zh-TW" sz="2000" kern="100" dirty="0">
                          <a:effectLst/>
                          <a:latin typeface="標楷體" panose="03000509000000000000" pitchFamily="65" charset="-120"/>
                          <a:ea typeface="標楷體" panose="03000509000000000000" pitchFamily="65" charset="-120"/>
                        </a:rPr>
                        <a:t>分，記過一次扣</a:t>
                      </a:r>
                      <a:r>
                        <a:rPr lang="en-US" sz="2000" kern="100" dirty="0">
                          <a:effectLst/>
                          <a:latin typeface="標楷體" panose="03000509000000000000" pitchFamily="65" charset="-120"/>
                          <a:ea typeface="標楷體" panose="03000509000000000000" pitchFamily="65" charset="-120"/>
                        </a:rPr>
                        <a:t>1.5</a:t>
                      </a:r>
                      <a:r>
                        <a:rPr lang="zh-TW" sz="2000" kern="100" dirty="0">
                          <a:effectLst/>
                          <a:latin typeface="標楷體" panose="03000509000000000000" pitchFamily="65" charset="-120"/>
                          <a:ea typeface="標楷體" panose="03000509000000000000" pitchFamily="65" charset="-120"/>
                        </a:rPr>
                        <a:t>分，大過一次扣</a:t>
                      </a:r>
                      <a:r>
                        <a:rPr lang="en-US" sz="2000" kern="100" dirty="0">
                          <a:effectLst/>
                          <a:latin typeface="標楷體" panose="03000509000000000000" pitchFamily="65" charset="-120"/>
                          <a:ea typeface="標楷體" panose="03000509000000000000" pitchFamily="65" charset="-120"/>
                        </a:rPr>
                        <a:t>4.5</a:t>
                      </a:r>
                      <a:r>
                        <a:rPr lang="zh-TW" sz="2000" kern="100" dirty="0">
                          <a:effectLst/>
                          <a:latin typeface="標楷體" panose="03000509000000000000" pitchFamily="65" charset="-120"/>
                          <a:ea typeface="標楷體" panose="03000509000000000000" pitchFamily="65" charset="-120"/>
                        </a:rPr>
                        <a:t>分。</a:t>
                      </a:r>
                      <a:endParaRPr lang="zh-TW" sz="2800" kern="100" dirty="0">
                        <a:effectLst/>
                        <a:latin typeface="標楷體" panose="03000509000000000000" pitchFamily="65" charset="-120"/>
                        <a:ea typeface="標楷體" panose="03000509000000000000" pitchFamily="65" charset="-120"/>
                      </a:endParaRPr>
                    </a:p>
                    <a:p>
                      <a:pPr marL="648000" indent="-648000" algn="just">
                        <a:lnSpc>
                          <a:spcPts val="3000"/>
                        </a:lnSpc>
                        <a:spcAft>
                          <a:spcPts val="0"/>
                        </a:spcAft>
                      </a:pPr>
                      <a:r>
                        <a:rPr lang="zh-TW" sz="2000" kern="100" dirty="0">
                          <a:effectLst/>
                          <a:latin typeface="標楷體" panose="03000509000000000000" pitchFamily="65" charset="-120"/>
                          <a:ea typeface="標楷體" panose="03000509000000000000" pitchFamily="65" charset="-120"/>
                        </a:rPr>
                        <a:t>（二）受訓期間受訓人員所受獎懲功過得互相抵銷，但紀錄不得註銷。</a:t>
                      </a:r>
                      <a:endParaRPr lang="zh-TW" sz="2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solidFill>
                      <a:schemeClr val="bg1">
                        <a:lumMod val="95000"/>
                      </a:schemeClr>
                    </a:solidFill>
                  </a:tcPr>
                </a:tc>
                <a:tc>
                  <a:txBody>
                    <a:bodyPr/>
                    <a:lstStyle/>
                    <a:p>
                      <a:pPr marL="228600" indent="-228600" algn="just">
                        <a:lnSpc>
                          <a:spcPts val="3000"/>
                        </a:lnSpc>
                        <a:spcAft>
                          <a:spcPts val="0"/>
                        </a:spcAft>
                      </a:pPr>
                      <a:r>
                        <a:rPr lang="en-US" sz="2000" kern="100" dirty="0">
                          <a:effectLst/>
                          <a:latin typeface="標楷體" panose="03000509000000000000" pitchFamily="65" charset="-120"/>
                          <a:ea typeface="標楷體" panose="03000509000000000000" pitchFamily="65" charset="-120"/>
                        </a:rPr>
                        <a:t>1</a:t>
                      </a:r>
                      <a:r>
                        <a:rPr lang="zh-TW" sz="2000" kern="100" dirty="0">
                          <a:effectLst/>
                          <a:latin typeface="標楷體" panose="03000509000000000000" pitchFamily="65" charset="-120"/>
                          <a:ea typeface="標楷體" panose="03000509000000000000" pitchFamily="65" charset="-120"/>
                        </a:rPr>
                        <a:t>、公務人員考試錄取人員訓練獎懲要點</a:t>
                      </a:r>
                      <a:endParaRPr lang="zh-TW" sz="2800" kern="100" dirty="0">
                        <a:effectLst/>
                        <a:latin typeface="標楷體" panose="03000509000000000000" pitchFamily="65" charset="-120"/>
                        <a:ea typeface="標楷體" panose="03000509000000000000" pitchFamily="65" charset="-120"/>
                      </a:endParaRPr>
                    </a:p>
                    <a:p>
                      <a:pPr marL="228600" indent="-228600" algn="just">
                        <a:lnSpc>
                          <a:spcPts val="3000"/>
                        </a:lnSpc>
                        <a:spcAft>
                          <a:spcPts val="0"/>
                        </a:spcAft>
                      </a:pPr>
                      <a:r>
                        <a:rPr lang="en-US" sz="2000" kern="100" dirty="0">
                          <a:effectLst/>
                          <a:latin typeface="標楷體" panose="03000509000000000000" pitchFamily="65" charset="-120"/>
                          <a:ea typeface="標楷體" panose="03000509000000000000" pitchFamily="65" charset="-120"/>
                        </a:rPr>
                        <a:t>2</a:t>
                      </a:r>
                      <a:r>
                        <a:rPr lang="zh-TW" sz="2000" kern="100" dirty="0">
                          <a:effectLst/>
                          <a:latin typeface="標楷體" panose="03000509000000000000" pitchFamily="65" charset="-120"/>
                          <a:ea typeface="標楷體" panose="03000509000000000000" pitchFamily="65" charset="-120"/>
                        </a:rPr>
                        <a:t>、</a:t>
                      </a:r>
                      <a:r>
                        <a:rPr lang="en-US" sz="2000" kern="100" dirty="0">
                          <a:effectLst/>
                          <a:latin typeface="標楷體" panose="03000509000000000000" pitchFamily="65" charset="-120"/>
                          <a:ea typeface="標楷體" panose="03000509000000000000" pitchFamily="65" charset="-120"/>
                        </a:rPr>
                        <a:t>104</a:t>
                      </a:r>
                      <a:r>
                        <a:rPr lang="zh-TW" sz="2000" kern="100" dirty="0">
                          <a:effectLst/>
                          <a:latin typeface="標楷體" panose="03000509000000000000" pitchFamily="65" charset="-120"/>
                          <a:ea typeface="標楷體" panose="03000509000000000000" pitchFamily="65" charset="-120"/>
                        </a:rPr>
                        <a:t>年公務人員特種考試移民行政人員考試錄取人員專業訓練獎懲規定</a:t>
                      </a:r>
                      <a:endParaRPr lang="zh-TW" sz="2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254735736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8313" y="44624"/>
            <a:ext cx="8229600" cy="998984"/>
          </a:xfrm>
        </p:spPr>
        <p:txBody>
          <a:bodyPr/>
          <a:lstStyle/>
          <a:p>
            <a:pPr algn="ctr"/>
            <a:r>
              <a:rPr lang="zh-TW" altLang="en-US" sz="5400" b="1" dirty="0">
                <a:solidFill>
                  <a:schemeClr val="tx2">
                    <a:lumMod val="50000"/>
                  </a:schemeClr>
                </a:solidFill>
              </a:rPr>
              <a:t>簡報大綱</a:t>
            </a:r>
            <a:endParaRPr lang="zh-TW" altLang="en-US"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83568" y="1052736"/>
            <a:ext cx="8229600" cy="4389437"/>
          </a:xfrm>
        </p:spPr>
        <p:txBody>
          <a:bodyPr/>
          <a:lstStyle/>
          <a:p>
            <a:pPr marL="720000" indent="-720000">
              <a:buNone/>
            </a:pPr>
            <a:r>
              <a:rPr lang="zh-TW" altLang="en-US"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rPr>
              <a:t>壹、背景說明</a:t>
            </a:r>
            <a:endParaRPr lang="en-US" altLang="zh-TW"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endParaRPr>
          </a:p>
          <a:p>
            <a:pPr marL="720000" indent="-720000">
              <a:buNone/>
            </a:pPr>
            <a:r>
              <a:rPr lang="zh-TW" altLang="en-US"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rPr>
              <a:t>貳、法源依據</a:t>
            </a:r>
            <a:endParaRPr lang="en-US" altLang="zh-TW"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endParaRPr>
          </a:p>
          <a:p>
            <a:pPr marL="720000" indent="-720000">
              <a:buNone/>
            </a:pPr>
            <a:r>
              <a:rPr lang="zh-TW" altLang="en-US"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rPr>
              <a:t>參、共通性訂定原則</a:t>
            </a:r>
            <a:endParaRPr lang="en-US" altLang="zh-TW"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endParaRPr>
          </a:p>
          <a:p>
            <a:pPr marL="720000" indent="-720000">
              <a:buNone/>
            </a:pPr>
            <a:r>
              <a:rPr lang="zh-TW" altLang="en-US"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rPr>
              <a:t>肆、成績考核訂定個別原則及參考範例（其他訓練部分）</a:t>
            </a:r>
            <a:endParaRPr lang="en-US" altLang="zh-TW"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endParaRPr>
          </a:p>
          <a:p>
            <a:pPr marL="324000" indent="0">
              <a:buNone/>
            </a:pPr>
            <a:r>
              <a:rPr lang="zh-TW" altLang="en-US"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rPr>
              <a:t>一、考核項目</a:t>
            </a:r>
            <a:endParaRPr lang="en-US" altLang="zh-TW"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endParaRPr>
          </a:p>
          <a:p>
            <a:pPr marL="324000" indent="0">
              <a:buNone/>
            </a:pPr>
            <a:r>
              <a:rPr lang="zh-TW" altLang="en-US"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rPr>
              <a:t>二、評分方式</a:t>
            </a:r>
            <a:endParaRPr lang="en-US" altLang="zh-TW"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endParaRPr>
          </a:p>
          <a:p>
            <a:pPr marL="324000" indent="0">
              <a:buNone/>
            </a:pPr>
            <a:r>
              <a:rPr lang="zh-TW" altLang="en-US"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rPr>
              <a:t>三、獎懲規定</a:t>
            </a:r>
            <a:endParaRPr lang="en-US" altLang="zh-TW"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endParaRPr>
          </a:p>
          <a:p>
            <a:pPr marL="324000" indent="0">
              <a:buNone/>
            </a:pPr>
            <a:r>
              <a:rPr lang="zh-TW" altLang="en-US" sz="3200" b="1" kern="1200" dirty="0">
                <a:solidFill>
                  <a:schemeClr val="tx2"/>
                </a:solidFill>
                <a:effectLst>
                  <a:outerShdw blurRad="38100" dist="38100" dir="2700000" algn="tl">
                    <a:schemeClr val="bg1">
                      <a:lumMod val="65000"/>
                      <a:alpha val="43000"/>
                    </a:schemeClr>
                  </a:outerShdw>
                </a:effectLst>
                <a:latin typeface="標楷體" pitchFamily="65" charset="-120"/>
                <a:ea typeface="標楷體" pitchFamily="65" charset="-120"/>
                <a:cs typeface="+mj-cs"/>
              </a:rPr>
              <a:t>四、成績不及格處理規定</a:t>
            </a:r>
          </a:p>
        </p:txBody>
      </p:sp>
      <p:sp>
        <p:nvSpPr>
          <p:cNvPr id="4" name="投影片編號版面配置區 3"/>
          <p:cNvSpPr>
            <a:spLocks noGrp="1"/>
          </p:cNvSpPr>
          <p:nvPr>
            <p:ph type="sldNum" sz="quarter" idx="12"/>
          </p:nvPr>
        </p:nvSpPr>
        <p:spPr/>
        <p:txBody>
          <a:bodyPr/>
          <a:lstStyle/>
          <a:p>
            <a:pPr>
              <a:defRPr/>
            </a:pPr>
            <a:fld id="{7375BD19-2934-4002-BCA4-1BFCEC6B181B}" type="slidenum">
              <a:rPr lang="zh-TW" altLang="en-US" smtClean="0"/>
              <a:pPr>
                <a:defRPr/>
              </a:pPr>
              <a:t>2</a:t>
            </a:fld>
            <a:endParaRPr lang="zh-TW" altLang="en-US"/>
          </a:p>
        </p:txBody>
      </p:sp>
      <p:pic>
        <p:nvPicPr>
          <p:cNvPr id="5" name="圖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325606056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215008" y="980728"/>
            <a:ext cx="8928992" cy="523014"/>
          </a:xfrm>
        </p:spPr>
        <p:txBody>
          <a:bodyPr>
            <a:noAutofit/>
          </a:bodyPr>
          <a:lstStyle/>
          <a:p>
            <a:pPr indent="-1074738" algn="ctr">
              <a:lnSpc>
                <a:spcPts val="5000"/>
              </a:lnSpc>
            </a:pP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四、成績不及格處理規定</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－訂定原則（一）</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683568" y="1556792"/>
            <a:ext cx="7920880" cy="2176828"/>
          </a:xfrm>
        </p:spPr>
        <p:txBody>
          <a:bodyPr>
            <a:noAutofit/>
          </a:bodyPr>
          <a:lstStyle/>
          <a:p>
            <a:pPr algn="just">
              <a:lnSpc>
                <a:spcPts val="3000"/>
              </a:lnSpc>
            </a:pPr>
            <a:r>
              <a:rPr lang="zh-TW" altLang="en-US" sz="2800" dirty="0">
                <a:latin typeface="標楷體" panose="03000509000000000000" pitchFamily="65" charset="-120"/>
                <a:ea typeface="標楷體" panose="03000509000000000000" pitchFamily="65" charset="-120"/>
              </a:rPr>
              <a:t>如採用多項考核項目者，訓練計畫宜分別訂定各考核項目成績或總成績不及格之</a:t>
            </a:r>
            <a:r>
              <a:rPr lang="zh-TW" altLang="en-US" sz="2800" dirty="0" smtClean="0">
                <a:latin typeface="標楷體" panose="03000509000000000000" pitchFamily="65" charset="-120"/>
                <a:ea typeface="標楷體" panose="03000509000000000000" pitchFamily="65" charset="-120"/>
              </a:rPr>
              <a:t>處理方式，並分別敘明「</a:t>
            </a:r>
            <a:r>
              <a:rPr lang="zh-TW" altLang="en-US" sz="2800" b="1" dirty="0" smtClean="0">
                <a:solidFill>
                  <a:srgbClr val="FF0000"/>
                </a:solidFill>
                <a:latin typeface="標楷體" panose="03000509000000000000" pitchFamily="65" charset="-120"/>
                <a:ea typeface="標楷體" panose="03000509000000000000" pitchFamily="65" charset="-120"/>
              </a:rPr>
              <a:t>單項考核成績不及格</a:t>
            </a:r>
            <a:r>
              <a:rPr lang="zh-TW" altLang="en-US" sz="2800" dirty="0" smtClean="0">
                <a:latin typeface="標楷體" panose="03000509000000000000" pitchFamily="65" charset="-120"/>
                <a:ea typeface="標楷體" panose="03000509000000000000" pitchFamily="65" charset="-120"/>
              </a:rPr>
              <a:t>」（如教育訓練之學科測驗成績不及格）及「</a:t>
            </a:r>
            <a:r>
              <a:rPr lang="zh-TW" altLang="en-US" sz="2800" b="1" dirty="0" smtClean="0">
                <a:solidFill>
                  <a:srgbClr val="FF0000"/>
                </a:solidFill>
                <a:latin typeface="標楷體" panose="03000509000000000000" pitchFamily="65" charset="-120"/>
                <a:ea typeface="標楷體" panose="03000509000000000000" pitchFamily="65" charset="-120"/>
              </a:rPr>
              <a:t>總成績不及格</a:t>
            </a:r>
            <a:r>
              <a:rPr lang="zh-TW" altLang="en-US" sz="2800" dirty="0" smtClean="0">
                <a:latin typeface="標楷體" panose="03000509000000000000" pitchFamily="65" charset="-120"/>
                <a:ea typeface="標楷體" panose="03000509000000000000" pitchFamily="65" charset="-120"/>
              </a:rPr>
              <a:t>」（如教育測驗總成績不及格）之處理作法。</a:t>
            </a:r>
            <a:endParaRPr lang="zh-TW" altLang="en-US" sz="2800"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a:xfrm>
            <a:off x="7924800" y="6448251"/>
            <a:ext cx="762000" cy="365125"/>
          </a:xfrm>
        </p:spPr>
        <p:txBody>
          <a:bodyPr/>
          <a:lstStyle/>
          <a:p>
            <a:fld id="{73DA0BB7-265A-403C-9275-D587AB510EDC}" type="slidenum">
              <a:rPr lang="zh-TW" altLang="en-US" smtClean="0"/>
              <a:pPr/>
              <a:t>20</a:t>
            </a:fld>
            <a:endParaRPr lang="zh-TW" altLang="en-US"/>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254083"/>
            <a:ext cx="1403648" cy="390057"/>
          </a:xfrm>
          <a:prstGeom prst="rect">
            <a:avLst/>
          </a:prstGeom>
        </p:spPr>
      </p:pic>
      <p:sp>
        <p:nvSpPr>
          <p:cNvPr id="7" name="矩形 6"/>
          <p:cNvSpPr/>
          <p:nvPr/>
        </p:nvSpPr>
        <p:spPr bwMode="auto">
          <a:xfrm>
            <a:off x="899592" y="4791702"/>
            <a:ext cx="1512168" cy="108012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kumimoji="1" lang="zh-TW" altLang="en-US" sz="2000" b="0" i="0" u="none" strike="noStrike" cap="none" normalizeH="0" baseline="0" dirty="0" smtClean="0">
                <a:ln>
                  <a:noFill/>
                </a:ln>
                <a:solidFill>
                  <a:schemeClr val="accent3"/>
                </a:solidFill>
                <a:effectLst/>
                <a:latin typeface="標楷體" panose="03000509000000000000" pitchFamily="65" charset="-120"/>
                <a:ea typeface="標楷體" panose="03000509000000000000" pitchFamily="65" charset="-120"/>
              </a:rPr>
              <a:t>單項考核成績不及格</a:t>
            </a:r>
          </a:p>
        </p:txBody>
      </p:sp>
      <p:sp>
        <p:nvSpPr>
          <p:cNvPr id="8" name="矩形 7"/>
          <p:cNvSpPr/>
          <p:nvPr/>
        </p:nvSpPr>
        <p:spPr bwMode="auto">
          <a:xfrm>
            <a:off x="2915816" y="3927606"/>
            <a:ext cx="1296144" cy="432048"/>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kumimoji="1" lang="zh-TW" altLang="en-US" sz="2000" b="0" i="0" u="none" strike="noStrike" cap="none" normalizeH="0" baseline="0" dirty="0" smtClean="0">
                <a:ln>
                  <a:noFill/>
                </a:ln>
                <a:solidFill>
                  <a:schemeClr val="accent3"/>
                </a:solidFill>
                <a:effectLst/>
                <a:latin typeface="標楷體" panose="03000509000000000000" pitchFamily="65" charset="-120"/>
                <a:ea typeface="標楷體" panose="03000509000000000000" pitchFamily="65" charset="-120"/>
              </a:rPr>
              <a:t>補考</a:t>
            </a:r>
          </a:p>
        </p:txBody>
      </p:sp>
      <p:sp>
        <p:nvSpPr>
          <p:cNvPr id="9" name="矩形 8"/>
          <p:cNvSpPr/>
          <p:nvPr/>
        </p:nvSpPr>
        <p:spPr bwMode="auto">
          <a:xfrm>
            <a:off x="4788024" y="3927606"/>
            <a:ext cx="1296144" cy="108012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kumimoji="1" lang="zh-TW" altLang="en-US" sz="2000" dirty="0" smtClean="0">
                <a:solidFill>
                  <a:schemeClr val="accent3"/>
                </a:solidFill>
                <a:latin typeface="標楷體" panose="03000509000000000000" pitchFamily="65" charset="-120"/>
                <a:ea typeface="標楷體" panose="03000509000000000000" pitchFamily="65" charset="-120"/>
              </a:rPr>
              <a:t>總成績</a:t>
            </a:r>
            <a:r>
              <a:rPr kumimoji="1" lang="zh-TW" altLang="en-US" sz="2000" dirty="0">
                <a:solidFill>
                  <a:schemeClr val="accent3"/>
                </a:solidFill>
                <a:latin typeface="標楷體" panose="03000509000000000000" pitchFamily="65" charset="-120"/>
                <a:ea typeface="標楷體" panose="03000509000000000000" pitchFamily="65" charset="-120"/>
              </a:rPr>
              <a:t>不</a:t>
            </a:r>
            <a:r>
              <a:rPr kumimoji="1" lang="zh-TW" altLang="en-US" sz="2000" dirty="0" smtClean="0">
                <a:solidFill>
                  <a:schemeClr val="accent3"/>
                </a:solidFill>
                <a:latin typeface="標楷體" panose="03000509000000000000" pitchFamily="65" charset="-120"/>
                <a:ea typeface="標楷體" panose="03000509000000000000" pitchFamily="65" charset="-120"/>
              </a:rPr>
              <a:t>及</a:t>
            </a:r>
            <a:r>
              <a:rPr kumimoji="1" lang="zh-TW" altLang="en-US" sz="2000" dirty="0">
                <a:solidFill>
                  <a:schemeClr val="accent3"/>
                </a:solidFill>
                <a:latin typeface="標楷體" panose="03000509000000000000" pitchFamily="65" charset="-120"/>
                <a:ea typeface="標楷體" panose="03000509000000000000" pitchFamily="65" charset="-120"/>
              </a:rPr>
              <a:t>格</a:t>
            </a:r>
            <a:endParaRPr kumimoji="1" lang="zh-TW" altLang="en-US" sz="2000" b="0" i="0" u="none" strike="noStrike" cap="none" normalizeH="0" baseline="0" dirty="0" smtClean="0">
              <a:ln>
                <a:noFill/>
              </a:ln>
              <a:solidFill>
                <a:schemeClr val="accent3"/>
              </a:solidFill>
              <a:effectLst/>
              <a:latin typeface="標楷體" panose="03000509000000000000" pitchFamily="65" charset="-120"/>
              <a:ea typeface="標楷體" panose="03000509000000000000" pitchFamily="65" charset="-120"/>
            </a:endParaRPr>
          </a:p>
        </p:txBody>
      </p:sp>
      <p:sp>
        <p:nvSpPr>
          <p:cNvPr id="10" name="矩形 9"/>
          <p:cNvSpPr/>
          <p:nvPr/>
        </p:nvSpPr>
        <p:spPr bwMode="auto">
          <a:xfrm>
            <a:off x="7009656" y="5010834"/>
            <a:ext cx="1296144" cy="432048"/>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kumimoji="1" lang="zh-TW" altLang="en-US" sz="2000" dirty="0" smtClean="0">
                <a:solidFill>
                  <a:schemeClr val="accent3"/>
                </a:solidFill>
                <a:latin typeface="標楷體" panose="03000509000000000000" pitchFamily="65" charset="-120"/>
                <a:ea typeface="標楷體" panose="03000509000000000000" pitchFamily="65" charset="-120"/>
              </a:rPr>
              <a:t>另期重</a:t>
            </a:r>
            <a:r>
              <a:rPr kumimoji="1" lang="zh-TW" altLang="en-US" sz="2000" dirty="0">
                <a:solidFill>
                  <a:schemeClr val="accent3"/>
                </a:solidFill>
                <a:latin typeface="標楷體" panose="03000509000000000000" pitchFamily="65" charset="-120"/>
                <a:ea typeface="標楷體" panose="03000509000000000000" pitchFamily="65" charset="-120"/>
              </a:rPr>
              <a:t>訓</a:t>
            </a:r>
            <a:endParaRPr kumimoji="1" lang="zh-TW" altLang="en-US" sz="2000" b="0" i="0" u="none" strike="noStrike" cap="none" normalizeH="0" baseline="0" dirty="0" smtClean="0">
              <a:ln>
                <a:noFill/>
              </a:ln>
              <a:solidFill>
                <a:schemeClr val="accent3"/>
              </a:solidFill>
              <a:effectLst/>
              <a:latin typeface="標楷體" panose="03000509000000000000" pitchFamily="65" charset="-120"/>
              <a:ea typeface="標楷體" panose="03000509000000000000" pitchFamily="65" charset="-120"/>
            </a:endParaRPr>
          </a:p>
        </p:txBody>
      </p:sp>
      <p:sp>
        <p:nvSpPr>
          <p:cNvPr id="11" name="矩形 10"/>
          <p:cNvSpPr/>
          <p:nvPr/>
        </p:nvSpPr>
        <p:spPr bwMode="auto">
          <a:xfrm>
            <a:off x="6984143" y="5589240"/>
            <a:ext cx="1789584" cy="432048"/>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tabLst/>
            </a:pPr>
            <a:r>
              <a:rPr kumimoji="1" lang="zh-TW" altLang="en-US" sz="2000" b="0" i="0" u="none" strike="noStrike" cap="none" normalizeH="0" baseline="0" dirty="0" smtClean="0">
                <a:ln>
                  <a:noFill/>
                </a:ln>
                <a:solidFill>
                  <a:schemeClr val="accent3"/>
                </a:solidFill>
                <a:effectLst/>
                <a:latin typeface="標楷體" panose="03000509000000000000" pitchFamily="65" charset="-120"/>
                <a:ea typeface="標楷體" panose="03000509000000000000" pitchFamily="65" charset="-120"/>
              </a:rPr>
              <a:t>廢止受訓資格</a:t>
            </a:r>
          </a:p>
        </p:txBody>
      </p:sp>
      <p:cxnSp>
        <p:nvCxnSpPr>
          <p:cNvPr id="13" name="肘形接點 12"/>
          <p:cNvCxnSpPr>
            <a:stCxn id="7" idx="0"/>
            <a:endCxn id="8" idx="1"/>
          </p:cNvCxnSpPr>
          <p:nvPr/>
        </p:nvCxnSpPr>
        <p:spPr bwMode="auto">
          <a:xfrm rot="5400000" flipH="1" flipV="1">
            <a:off x="1961710" y="3837596"/>
            <a:ext cx="648072" cy="1260140"/>
          </a:xfrm>
          <a:prstGeom prst="bentConnector2">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5" name="直線接點 34"/>
          <p:cNvCxnSpPr>
            <a:stCxn id="9" idx="2"/>
          </p:cNvCxnSpPr>
          <p:nvPr/>
        </p:nvCxnSpPr>
        <p:spPr bwMode="auto">
          <a:xfrm>
            <a:off x="5436096" y="5007726"/>
            <a:ext cx="0" cy="797538"/>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直線單箭頭接點 36"/>
          <p:cNvCxnSpPr>
            <a:endCxn id="10" idx="1"/>
          </p:cNvCxnSpPr>
          <p:nvPr/>
        </p:nvCxnSpPr>
        <p:spPr bwMode="auto">
          <a:xfrm>
            <a:off x="5436096" y="5226858"/>
            <a:ext cx="1573560" cy="0"/>
          </a:xfrm>
          <a:prstGeom prst="straightConnector1">
            <a:avLst/>
          </a:prstGeom>
          <a:ln w="28575">
            <a:headEnd type="none" w="med" len="med"/>
            <a:tailEnd type="triangle"/>
          </a:ln>
        </p:spPr>
        <p:style>
          <a:lnRef idx="1">
            <a:schemeClr val="dk1"/>
          </a:lnRef>
          <a:fillRef idx="0">
            <a:schemeClr val="dk1"/>
          </a:fillRef>
          <a:effectRef idx="0">
            <a:schemeClr val="dk1"/>
          </a:effectRef>
          <a:fontRef idx="minor">
            <a:schemeClr val="tx1"/>
          </a:fontRef>
        </p:style>
      </p:cxnSp>
      <p:cxnSp>
        <p:nvCxnSpPr>
          <p:cNvPr id="39" name="直線單箭頭接點 38"/>
          <p:cNvCxnSpPr>
            <a:endCxn id="11" idx="1"/>
          </p:cNvCxnSpPr>
          <p:nvPr/>
        </p:nvCxnSpPr>
        <p:spPr bwMode="auto">
          <a:xfrm>
            <a:off x="5436096" y="5805264"/>
            <a:ext cx="1548047" cy="0"/>
          </a:xfrm>
          <a:prstGeom prst="straightConnector1">
            <a:avLst/>
          </a:prstGeom>
          <a:ln w="28575">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1" name="直線接點 40"/>
          <p:cNvCxnSpPr>
            <a:stCxn id="7" idx="3"/>
          </p:cNvCxnSpPr>
          <p:nvPr/>
        </p:nvCxnSpPr>
        <p:spPr bwMode="auto">
          <a:xfrm>
            <a:off x="2411760" y="5331762"/>
            <a:ext cx="3024336" cy="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3" name="直線單箭頭接點 42"/>
          <p:cNvCxnSpPr>
            <a:stCxn id="8" idx="2"/>
          </p:cNvCxnSpPr>
          <p:nvPr/>
        </p:nvCxnSpPr>
        <p:spPr bwMode="auto">
          <a:xfrm>
            <a:off x="3563888" y="4359654"/>
            <a:ext cx="0" cy="972108"/>
          </a:xfrm>
          <a:prstGeom prst="straightConnector1">
            <a:avLst/>
          </a:prstGeom>
          <a:ln w="28575">
            <a:headEnd type="none" w="med" len="med"/>
            <a:tailEnd type="triangle"/>
          </a:ln>
        </p:spPr>
        <p:style>
          <a:lnRef idx="1">
            <a:schemeClr val="dk1"/>
          </a:lnRef>
          <a:fillRef idx="0">
            <a:schemeClr val="dk1"/>
          </a:fillRef>
          <a:effectRef idx="0">
            <a:schemeClr val="dk1"/>
          </a:effectRef>
          <a:fontRef idx="minor">
            <a:schemeClr val="tx1"/>
          </a:fontRef>
        </p:style>
      </p:cxnSp>
      <p:sp>
        <p:nvSpPr>
          <p:cNvPr id="45" name="文字方塊 44"/>
          <p:cNvSpPr txBox="1"/>
          <p:nvPr/>
        </p:nvSpPr>
        <p:spPr>
          <a:xfrm>
            <a:off x="2771800" y="4450534"/>
            <a:ext cx="936103" cy="646331"/>
          </a:xfrm>
          <a:prstGeom prst="rect">
            <a:avLst/>
          </a:prstGeom>
          <a:noFill/>
        </p:spPr>
        <p:txBody>
          <a:bodyPr wrap="square" rtlCol="0">
            <a:spAutoFit/>
          </a:bodyPr>
          <a:lstStyle/>
          <a:p>
            <a:r>
              <a:rPr lang="zh-TW" altLang="en-US" dirty="0" smtClean="0">
                <a:latin typeface="標楷體" panose="03000509000000000000" pitchFamily="65" charset="-120"/>
                <a:ea typeface="標楷體" panose="03000509000000000000" pitchFamily="65" charset="-120"/>
              </a:rPr>
              <a:t>補考仍</a:t>
            </a:r>
            <a:r>
              <a:rPr lang="zh-TW" altLang="en-US" dirty="0">
                <a:latin typeface="標楷體" panose="03000509000000000000" pitchFamily="65" charset="-120"/>
                <a:ea typeface="標楷體" panose="03000509000000000000" pitchFamily="65" charset="-120"/>
              </a:rPr>
              <a:t>不</a:t>
            </a:r>
            <a:r>
              <a:rPr lang="zh-TW" altLang="en-US" dirty="0" smtClean="0">
                <a:latin typeface="標楷體" panose="03000509000000000000" pitchFamily="65" charset="-120"/>
                <a:ea typeface="標楷體" panose="03000509000000000000" pitchFamily="65" charset="-120"/>
              </a:rPr>
              <a:t>及</a:t>
            </a:r>
            <a:r>
              <a:rPr lang="zh-TW" altLang="en-US" dirty="0">
                <a:latin typeface="標楷體" panose="03000509000000000000" pitchFamily="65" charset="-120"/>
                <a:ea typeface="標楷體" panose="03000509000000000000" pitchFamily="65" charset="-120"/>
              </a:rPr>
              <a:t>格</a:t>
            </a:r>
          </a:p>
        </p:txBody>
      </p:sp>
    </p:spTree>
    <p:extLst>
      <p:ext uri="{BB962C8B-B14F-4D97-AF65-F5344CB8AC3E}">
        <p14:creationId xmlns:p14="http://schemas.microsoft.com/office/powerpoint/2010/main" val="255485299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980728"/>
            <a:ext cx="8712968" cy="551086"/>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四、成績不及格處理</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規定</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a:t>
            </a: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訂定原則</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（二）</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683568" y="1516787"/>
            <a:ext cx="7920880" cy="4504501"/>
          </a:xfrm>
        </p:spPr>
        <p:txBody>
          <a:bodyPr>
            <a:normAutofit/>
          </a:bodyPr>
          <a:lstStyle/>
          <a:p>
            <a:pPr marL="0" indent="0" algn="just">
              <a:lnSpc>
                <a:spcPts val="2800"/>
              </a:lnSpc>
              <a:buNone/>
            </a:pPr>
            <a:r>
              <a:rPr lang="zh-TW" altLang="en-US" sz="2400" dirty="0">
                <a:latin typeface="標楷體" panose="03000509000000000000" pitchFamily="65" charset="-120"/>
                <a:ea typeface="標楷體" panose="03000509000000000000" pitchFamily="65" charset="-120"/>
              </a:rPr>
              <a:t>成績不及格之處理</a:t>
            </a:r>
            <a:r>
              <a:rPr lang="zh-TW" altLang="en-US" sz="2400" dirty="0" smtClean="0">
                <a:latin typeface="標楷體" panose="03000509000000000000" pitchFamily="65" charset="-120"/>
                <a:ea typeface="標楷體" panose="03000509000000000000" pitchFamily="65" charset="-120"/>
              </a:rPr>
              <a:t>作法－單項</a:t>
            </a:r>
            <a:r>
              <a:rPr lang="zh-TW" altLang="en-US" sz="2400" dirty="0">
                <a:latin typeface="標楷體" panose="03000509000000000000" pitchFamily="65" charset="-120"/>
                <a:ea typeface="標楷體" panose="03000509000000000000" pitchFamily="65" charset="-120"/>
              </a:rPr>
              <a:t>考核成績不</a:t>
            </a:r>
            <a:r>
              <a:rPr lang="zh-TW" altLang="en-US" sz="2400" dirty="0" smtClean="0">
                <a:latin typeface="標楷體" panose="03000509000000000000" pitchFamily="65" charset="-120"/>
                <a:ea typeface="標楷體" panose="03000509000000000000" pitchFamily="65" charset="-120"/>
              </a:rPr>
              <a:t>及格</a:t>
            </a:r>
            <a:endParaRPr lang="en-US" altLang="zh-TW" sz="2400" dirty="0" smtClean="0">
              <a:latin typeface="標楷體" panose="03000509000000000000" pitchFamily="65" charset="-120"/>
              <a:ea typeface="標楷體" panose="03000509000000000000" pitchFamily="65" charset="-120"/>
            </a:endParaRPr>
          </a:p>
          <a:p>
            <a:pPr algn="just">
              <a:lnSpc>
                <a:spcPts val="2800"/>
              </a:lnSpc>
            </a:pPr>
            <a:r>
              <a:rPr lang="zh-TW" altLang="en-US" sz="2400" b="1" dirty="0" smtClean="0">
                <a:solidFill>
                  <a:srgbClr val="FF0000"/>
                </a:solidFill>
                <a:latin typeface="標楷體" panose="03000509000000000000" pitchFamily="65" charset="-120"/>
                <a:ea typeface="標楷體" panose="03000509000000000000" pitchFamily="65" charset="-120"/>
              </a:rPr>
              <a:t>得採</a:t>
            </a:r>
            <a:r>
              <a:rPr lang="zh-TW" altLang="en-US" sz="2400" dirty="0" smtClean="0">
                <a:latin typeface="標楷體" panose="03000509000000000000" pitchFamily="65" charset="-120"/>
                <a:ea typeface="標楷體" panose="03000509000000000000" pitchFamily="65" charset="-120"/>
              </a:rPr>
              <a:t>下列方式為之</a:t>
            </a:r>
            <a:r>
              <a:rPr lang="zh-TW" altLang="en-US" sz="2400" dirty="0">
                <a:latin typeface="標楷體" panose="03000509000000000000" pitchFamily="65" charset="-120"/>
                <a:ea typeface="標楷體" panose="03000509000000000000" pitchFamily="65" charset="-120"/>
              </a:rPr>
              <a:t>：</a:t>
            </a:r>
          </a:p>
          <a:p>
            <a:pPr lvl="1" algn="just">
              <a:lnSpc>
                <a:spcPts val="2800"/>
              </a:lnSpc>
              <a:buFont typeface="Wingdings" panose="05000000000000000000" pitchFamily="2" charset="2"/>
              <a:buChar char="n"/>
            </a:pPr>
            <a:r>
              <a:rPr lang="zh-TW" altLang="en-US" b="1" dirty="0" smtClean="0">
                <a:solidFill>
                  <a:srgbClr val="FF0000"/>
                </a:solidFill>
                <a:latin typeface="標楷體" panose="03000509000000000000" pitchFamily="65" charset="-120"/>
                <a:ea typeface="標楷體" panose="03000509000000000000" pitchFamily="65" charset="-120"/>
              </a:rPr>
              <a:t>補考</a:t>
            </a:r>
            <a:r>
              <a:rPr lang="zh-TW" altLang="en-US" dirty="0">
                <a:latin typeface="標楷體" panose="03000509000000000000" pitchFamily="65" charset="-120"/>
                <a:ea typeface="標楷體" panose="03000509000000000000" pitchFamily="65" charset="-120"/>
              </a:rPr>
              <a:t>：針對單項考核成績不及格如有安排補考機制，宜於訓練計畫或相關附件中敘明補考之條件、次數、分數計算方式、補考時間及未參加補考之效果。</a:t>
            </a:r>
          </a:p>
          <a:p>
            <a:pPr lvl="1" algn="just">
              <a:lnSpc>
                <a:spcPts val="2800"/>
              </a:lnSpc>
              <a:buFont typeface="Wingdings" panose="05000000000000000000" pitchFamily="2" charset="2"/>
              <a:buChar char="n"/>
            </a:pPr>
            <a:r>
              <a:rPr lang="zh-TW" altLang="en-US" b="1" dirty="0" smtClean="0">
                <a:solidFill>
                  <a:srgbClr val="FF0000"/>
                </a:solidFill>
                <a:latin typeface="標楷體" panose="03000509000000000000" pitchFamily="65" charset="-120"/>
                <a:ea typeface="標楷體" panose="03000509000000000000" pitchFamily="65" charset="-120"/>
              </a:rPr>
              <a:t>另</a:t>
            </a:r>
            <a:r>
              <a:rPr lang="zh-TW" altLang="en-US" b="1" dirty="0">
                <a:solidFill>
                  <a:srgbClr val="FF0000"/>
                </a:solidFill>
                <a:latin typeface="標楷體" panose="03000509000000000000" pitchFamily="65" charset="-120"/>
                <a:ea typeface="標楷體" panose="03000509000000000000" pitchFamily="65" charset="-120"/>
              </a:rPr>
              <a:t>期重訓</a:t>
            </a:r>
            <a:r>
              <a:rPr lang="zh-TW" altLang="en-US" dirty="0">
                <a:latin typeface="標楷體" panose="03000509000000000000" pitchFamily="65" charset="-120"/>
                <a:ea typeface="標楷體" panose="03000509000000000000" pitchFamily="65" charset="-120"/>
              </a:rPr>
              <a:t>：針對單項考核成績不及格安排另期重訓者，應於訓練計畫敘明重訓之條件、次數、重訓時間及重訓仍不及格之效果。受訓人員於另期重訓前，原則仍留原訓練機關（構）學校接受訓練。</a:t>
            </a:r>
          </a:p>
          <a:p>
            <a:pPr lvl="1" algn="just">
              <a:lnSpc>
                <a:spcPts val="2800"/>
              </a:lnSpc>
              <a:buFont typeface="Wingdings" panose="05000000000000000000" pitchFamily="2" charset="2"/>
              <a:buChar char="n"/>
            </a:pPr>
            <a:r>
              <a:rPr lang="zh-TW" altLang="en-US" b="1" dirty="0" smtClean="0">
                <a:solidFill>
                  <a:srgbClr val="FF0000"/>
                </a:solidFill>
                <a:latin typeface="標楷體" panose="03000509000000000000" pitchFamily="65" charset="-120"/>
                <a:ea typeface="標楷體" panose="03000509000000000000" pitchFamily="65" charset="-120"/>
              </a:rPr>
              <a:t>廢止</a:t>
            </a:r>
            <a:r>
              <a:rPr lang="zh-TW" altLang="en-US" b="1" dirty="0">
                <a:solidFill>
                  <a:srgbClr val="FF0000"/>
                </a:solidFill>
                <a:latin typeface="標楷體" panose="03000509000000000000" pitchFamily="65" charset="-120"/>
                <a:ea typeface="標楷體" panose="03000509000000000000" pitchFamily="65" charset="-120"/>
              </a:rPr>
              <a:t>受訓資格</a:t>
            </a:r>
            <a:r>
              <a:rPr lang="zh-TW" altLang="en-US" dirty="0">
                <a:latin typeface="標楷體" panose="03000509000000000000" pitchFamily="65" charset="-120"/>
                <a:ea typeface="標楷體" panose="03000509000000000000" pitchFamily="65" charset="-120"/>
              </a:rPr>
              <a:t>：單項考核成績不及格成就廢止條件時，應明列於訓練計畫之「廢止受訓資格」條款項下</a:t>
            </a:r>
            <a:r>
              <a:rPr lang="zh-TW" altLang="en-US"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21</a:t>
            </a:fld>
            <a:endParaRPr lang="zh-TW" altLang="en-US"/>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123368364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052736"/>
            <a:ext cx="8784976" cy="494928"/>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四、成績不及格處理</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規定</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a:t>
            </a: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訂定原則</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（三）</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611560" y="1687430"/>
            <a:ext cx="7920880" cy="4464496"/>
          </a:xfrm>
        </p:spPr>
        <p:txBody>
          <a:bodyPr>
            <a:normAutofit/>
          </a:bodyPr>
          <a:lstStyle/>
          <a:p>
            <a:pPr marL="0" indent="0" algn="just">
              <a:lnSpc>
                <a:spcPts val="3000"/>
              </a:lnSpc>
              <a:buNone/>
            </a:pPr>
            <a:r>
              <a:rPr lang="zh-TW" altLang="en-US" sz="2400" dirty="0">
                <a:latin typeface="標楷體" panose="03000509000000000000" pitchFamily="65" charset="-120"/>
                <a:ea typeface="標楷體" panose="03000509000000000000" pitchFamily="65" charset="-120"/>
              </a:rPr>
              <a:t>成績不及格之處理</a:t>
            </a:r>
            <a:r>
              <a:rPr lang="zh-TW" altLang="en-US" sz="2400" dirty="0" smtClean="0">
                <a:latin typeface="標楷體" panose="03000509000000000000" pitchFamily="65" charset="-120"/>
                <a:ea typeface="標楷體" panose="03000509000000000000" pitchFamily="65" charset="-120"/>
              </a:rPr>
              <a:t>作法－總成績</a:t>
            </a:r>
            <a:r>
              <a:rPr lang="zh-TW" altLang="en-US" sz="2400" dirty="0">
                <a:latin typeface="標楷體" panose="03000509000000000000" pitchFamily="65" charset="-120"/>
                <a:ea typeface="標楷體" panose="03000509000000000000" pitchFamily="65" charset="-120"/>
              </a:rPr>
              <a:t>不</a:t>
            </a:r>
            <a:r>
              <a:rPr lang="zh-TW" altLang="en-US" sz="2400" dirty="0" smtClean="0">
                <a:latin typeface="標楷體" panose="03000509000000000000" pitchFamily="65" charset="-120"/>
                <a:ea typeface="標楷體" panose="03000509000000000000" pitchFamily="65" charset="-120"/>
              </a:rPr>
              <a:t>及格</a:t>
            </a:r>
            <a:endParaRPr lang="en-US" altLang="zh-TW" sz="2400" dirty="0" smtClean="0">
              <a:latin typeface="標楷體" panose="03000509000000000000" pitchFamily="65" charset="-120"/>
              <a:ea typeface="標楷體" panose="03000509000000000000" pitchFamily="65" charset="-120"/>
            </a:endParaRPr>
          </a:p>
          <a:p>
            <a:pPr algn="just">
              <a:lnSpc>
                <a:spcPts val="3000"/>
              </a:lnSpc>
            </a:pPr>
            <a:r>
              <a:rPr lang="zh-TW" altLang="en-US" sz="2400" b="1" dirty="0" smtClean="0">
                <a:solidFill>
                  <a:srgbClr val="FF0000"/>
                </a:solidFill>
                <a:latin typeface="標楷體" panose="03000509000000000000" pitchFamily="65" charset="-120"/>
                <a:ea typeface="標楷體" panose="03000509000000000000" pitchFamily="65" charset="-120"/>
              </a:rPr>
              <a:t>得採</a:t>
            </a:r>
            <a:r>
              <a:rPr lang="zh-TW" altLang="en-US" sz="2400" dirty="0" smtClean="0">
                <a:latin typeface="標楷體" panose="03000509000000000000" pitchFamily="65" charset="-120"/>
                <a:ea typeface="標楷體" panose="03000509000000000000" pitchFamily="65" charset="-120"/>
              </a:rPr>
              <a:t>下列方式</a:t>
            </a:r>
            <a:r>
              <a:rPr lang="zh-TW" altLang="en-US" sz="2400" dirty="0">
                <a:latin typeface="標楷體" panose="03000509000000000000" pitchFamily="65" charset="-120"/>
                <a:ea typeface="標楷體" panose="03000509000000000000" pitchFamily="65" charset="-120"/>
              </a:rPr>
              <a:t>為之</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lvl="1" algn="just">
              <a:lnSpc>
                <a:spcPts val="3000"/>
              </a:lnSpc>
              <a:buFont typeface="Wingdings" panose="05000000000000000000" pitchFamily="2" charset="2"/>
              <a:buChar char="n"/>
            </a:pPr>
            <a:r>
              <a:rPr lang="zh-TW" altLang="en-US" b="1" dirty="0">
                <a:solidFill>
                  <a:srgbClr val="FF0000"/>
                </a:solidFill>
                <a:latin typeface="標楷體" panose="03000509000000000000" pitchFamily="65" charset="-120"/>
                <a:ea typeface="標楷體" panose="03000509000000000000" pitchFamily="65" charset="-120"/>
              </a:rPr>
              <a:t>另期重訓</a:t>
            </a:r>
            <a:r>
              <a:rPr lang="zh-TW" altLang="en-US" dirty="0">
                <a:latin typeface="標楷體" panose="03000509000000000000" pitchFamily="65" charset="-120"/>
                <a:ea typeface="標楷體" panose="03000509000000000000" pitchFamily="65" charset="-120"/>
              </a:rPr>
              <a:t>：針對總成績不及格安排另期重訓者，應於訓練計畫敘明重訓之條件、次數、時間及重訓後仍不及格之效果。受訓人員於另期重訓前，原則仍留原訓練機關（構）學校接受訓練。</a:t>
            </a:r>
          </a:p>
          <a:p>
            <a:pPr lvl="1" algn="just">
              <a:lnSpc>
                <a:spcPts val="3000"/>
              </a:lnSpc>
              <a:buFont typeface="Wingdings" panose="05000000000000000000" pitchFamily="2" charset="2"/>
              <a:buChar char="n"/>
            </a:pPr>
            <a:r>
              <a:rPr lang="zh-TW" altLang="en-US" b="1" dirty="0" smtClean="0">
                <a:solidFill>
                  <a:srgbClr val="FF0000"/>
                </a:solidFill>
                <a:latin typeface="標楷體" panose="03000509000000000000" pitchFamily="65" charset="-120"/>
                <a:ea typeface="標楷體" panose="03000509000000000000" pitchFamily="65" charset="-120"/>
              </a:rPr>
              <a:t>廢止</a:t>
            </a:r>
            <a:r>
              <a:rPr lang="zh-TW" altLang="en-US" b="1" dirty="0">
                <a:solidFill>
                  <a:srgbClr val="FF0000"/>
                </a:solidFill>
                <a:latin typeface="標楷體" panose="03000509000000000000" pitchFamily="65" charset="-120"/>
                <a:ea typeface="標楷體" panose="03000509000000000000" pitchFamily="65" charset="-120"/>
              </a:rPr>
              <a:t>受訓資格</a:t>
            </a:r>
            <a:r>
              <a:rPr lang="zh-TW" altLang="en-US" dirty="0">
                <a:latin typeface="標楷體" panose="03000509000000000000" pitchFamily="65" charset="-120"/>
                <a:ea typeface="標楷體" panose="03000509000000000000" pitchFamily="65" charset="-120"/>
              </a:rPr>
              <a:t>：總成績不及格成就廢止條件者，應列於訓練計畫之「廢止受訓資格」條款項下。</a:t>
            </a:r>
          </a:p>
          <a:p>
            <a:pPr algn="just">
              <a:lnSpc>
                <a:spcPct val="150000"/>
              </a:lnSpc>
            </a:pPr>
            <a:endParaRPr lang="zh-TW" altLang="en-US" sz="2400"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22</a:t>
            </a:fld>
            <a:endParaRPr lang="zh-TW" altLang="en-US"/>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141945187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8" name="標題 1"/>
          <p:cNvSpPr>
            <a:spLocks noGrp="1"/>
          </p:cNvSpPr>
          <p:nvPr>
            <p:ph type="title"/>
          </p:nvPr>
        </p:nvSpPr>
        <p:spPr>
          <a:xfrm>
            <a:off x="193324" y="883363"/>
            <a:ext cx="8928992" cy="469950"/>
          </a:xfrm>
        </p:spPr>
        <p:txBody>
          <a:bodyPr>
            <a:noAutofit/>
          </a:bodyPr>
          <a:lstStyle/>
          <a:p>
            <a:pPr indent="-1074738" algn="ctr">
              <a:lnSpc>
                <a:spcPts val="5000"/>
              </a:lnSpc>
            </a:pPr>
            <a:r>
              <a:rPr lang="zh-TW" altLang="en-US" sz="4000" b="1" dirty="0">
                <a:effectLst>
                  <a:outerShdw blurRad="38100" dist="38100" dir="2700000" algn="tl">
                    <a:schemeClr val="bg1">
                      <a:lumMod val="65000"/>
                      <a:alpha val="43000"/>
                    </a:schemeClr>
                  </a:outerShdw>
                </a:effectLst>
                <a:latin typeface="標楷體" pitchFamily="65" charset="-120"/>
                <a:ea typeface="標楷體" pitchFamily="65" charset="-120"/>
              </a:rPr>
              <a:t>四</a:t>
            </a:r>
            <a:r>
              <a:rPr lang="zh-TW" altLang="en-US" sz="4000" b="1" dirty="0" smtClean="0">
                <a:effectLst>
                  <a:outerShdw blurRad="38100" dist="38100" dir="2700000" algn="tl">
                    <a:schemeClr val="bg1">
                      <a:lumMod val="65000"/>
                      <a:alpha val="43000"/>
                    </a:schemeClr>
                  </a:outerShdw>
                </a:effectLst>
                <a:latin typeface="標楷體" pitchFamily="65" charset="-120"/>
                <a:ea typeface="標楷體" pitchFamily="65" charset="-120"/>
              </a:rPr>
              <a:t>、成績</a:t>
            </a:r>
            <a:r>
              <a:rPr lang="zh-TW" altLang="en-US" sz="4000" b="1" dirty="0">
                <a:effectLst>
                  <a:outerShdw blurRad="38100" dist="38100" dir="2700000" algn="tl">
                    <a:schemeClr val="bg1">
                      <a:lumMod val="65000"/>
                      <a:alpha val="43000"/>
                    </a:schemeClr>
                  </a:outerShdw>
                </a:effectLst>
                <a:latin typeface="標楷體" pitchFamily="65" charset="-120"/>
                <a:ea typeface="標楷體" pitchFamily="65" charset="-120"/>
              </a:rPr>
              <a:t>不及格處理</a:t>
            </a:r>
            <a:r>
              <a:rPr lang="zh-TW" altLang="en-US" sz="4000" b="1" dirty="0" smtClean="0">
                <a:effectLst>
                  <a:outerShdw blurRad="38100" dist="38100" dir="2700000" algn="tl">
                    <a:schemeClr val="bg1">
                      <a:lumMod val="65000"/>
                      <a:alpha val="43000"/>
                    </a:schemeClr>
                  </a:outerShdw>
                </a:effectLst>
                <a:latin typeface="標楷體" pitchFamily="65" charset="-120"/>
                <a:ea typeface="標楷體" pitchFamily="65" charset="-120"/>
              </a:rPr>
              <a:t>規定－參考範例</a:t>
            </a:r>
            <a:r>
              <a:rPr lang="en-US" altLang="zh-TW" sz="4000"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sz="4000"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en-US" altLang="zh-TW" sz="4000" b="1" dirty="0">
                <a:effectLst>
                  <a:outerShdw blurRad="38100" dist="38100" dir="2700000" algn="tl">
                    <a:schemeClr val="bg1">
                      <a:lumMod val="65000"/>
                      <a:alpha val="43000"/>
                    </a:schemeClr>
                  </a:outerShdw>
                </a:effectLst>
                <a:latin typeface="標楷體" pitchFamily="65" charset="-120"/>
                <a:ea typeface="標楷體" pitchFamily="65" charset="-120"/>
              </a:rPr>
              <a:t> </a:t>
            </a:r>
            <a:r>
              <a:rPr lang="en-US" altLang="zh-TW" sz="4000" b="1" dirty="0" smtClean="0">
                <a:effectLst>
                  <a:outerShdw blurRad="38100" dist="38100" dir="2700000" algn="tl">
                    <a:schemeClr val="bg1">
                      <a:lumMod val="65000"/>
                      <a:alpha val="43000"/>
                    </a:schemeClr>
                  </a:outerShdw>
                </a:effectLst>
                <a:latin typeface="標楷體" pitchFamily="65" charset="-120"/>
                <a:ea typeface="標楷體" pitchFamily="65" charset="-120"/>
              </a:rPr>
              <a:t>  </a:t>
            </a:r>
            <a:r>
              <a:rPr lang="zh-TW" altLang="en-US" sz="4000" b="1" dirty="0" smtClean="0">
                <a:effectLst>
                  <a:outerShdw blurRad="38100" dist="38100" dir="2700000" algn="tl">
                    <a:schemeClr val="bg1">
                      <a:lumMod val="65000"/>
                      <a:alpha val="43000"/>
                    </a:schemeClr>
                  </a:outerShdw>
                </a:effectLst>
                <a:latin typeface="標楷體" pitchFamily="65" charset="-120"/>
                <a:ea typeface="標楷體" pitchFamily="65" charset="-120"/>
              </a:rPr>
              <a:t>（另期重訓－留原機關接受訓練）</a:t>
            </a:r>
            <a:endParaRPr lang="zh-TW" altLang="en-US" sz="4000"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23</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4267018461"/>
              </p:ext>
            </p:extLst>
          </p:nvPr>
        </p:nvGraphicFramePr>
        <p:xfrm>
          <a:off x="755576" y="1412776"/>
          <a:ext cx="8136904" cy="4704576"/>
        </p:xfrm>
        <a:graphic>
          <a:graphicData uri="http://schemas.openxmlformats.org/drawingml/2006/table">
            <a:tbl>
              <a:tblPr firstRow="1">
                <a:tableStyleId>{5C22544A-7EE6-4342-B048-85BDC9FD1C3A}</a:tableStyleId>
              </a:tblPr>
              <a:tblGrid>
                <a:gridCol w="6552728"/>
                <a:gridCol w="1584176"/>
              </a:tblGrid>
              <a:tr h="864096">
                <a:tc>
                  <a:txBody>
                    <a:bodyPr/>
                    <a:lstStyle/>
                    <a:p>
                      <a:pPr marL="0" algn="ctr">
                        <a:lnSpc>
                          <a:spcPct val="100000"/>
                        </a:lnSpc>
                        <a:spcAft>
                          <a:spcPts val="0"/>
                        </a:spcAft>
                      </a:pPr>
                      <a:r>
                        <a:rPr lang="zh-TW" altLang="en-US" sz="2800" kern="100" dirty="0" smtClean="0">
                          <a:effectLst/>
                          <a:latin typeface="標楷體" panose="03000509000000000000" pitchFamily="65" charset="-120"/>
                          <a:ea typeface="標楷體" panose="03000509000000000000" pitchFamily="65" charset="-120"/>
                        </a:rPr>
                        <a:t>成績不及格處理</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2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r>
              <a:tr h="3678247">
                <a:tc>
                  <a:txBody>
                    <a:bodyPr/>
                    <a:lstStyle/>
                    <a:p>
                      <a:pPr marL="0" indent="-226695" algn="just" defTabSz="914400" rtl="0" eaLnBrk="1" latinLnBrk="0" hangingPunct="1">
                        <a:lnSpc>
                          <a:spcPct val="100000"/>
                        </a:lnSpc>
                        <a:spcAft>
                          <a:spcPts val="0"/>
                        </a:spcAft>
                      </a:pPr>
                      <a:r>
                        <a:rPr lang="zh-TW" sz="21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一</a:t>
                      </a: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x-none"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成績不及格處理</a:t>
                      </a:r>
                      <a:endPar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p>
                      <a:pPr marL="468000" algn="just" defTabSz="914400" rtl="0" eaLnBrk="1" latinLnBrk="0" hangingPunct="1">
                        <a:lnSpc>
                          <a:spcPct val="100000"/>
                        </a:lnSpc>
                        <a:spcAft>
                          <a:spcPts val="0"/>
                        </a:spcAft>
                      </a:pP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受訓人員專業訓練成績未核定前，得繼續實施實務訓練。專業訓練成績經財訓所核定為不及格者，仍留原分配機關接受實務訓練，並得於</a:t>
                      </a:r>
                      <a:r>
                        <a:rPr lang="en-US"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a:t>
                      </a: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個月內向財訓所申請自費重新訓練</a:t>
                      </a:r>
                      <a:r>
                        <a:rPr lang="en-US"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a:t>
                      </a: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次，視訓練班次情形安排調訓事宜。</a:t>
                      </a:r>
                    </a:p>
                    <a:p>
                      <a:pPr marL="0" indent="-226695" algn="just" defTabSz="914400" rtl="0" eaLnBrk="1" latinLnBrk="0" hangingPunct="1">
                        <a:lnSpc>
                          <a:spcPct val="100000"/>
                        </a:lnSpc>
                        <a:spcAft>
                          <a:spcPts val="0"/>
                        </a:spcAft>
                      </a:pP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二、</a:t>
                      </a:r>
                      <a:r>
                        <a:rPr lang="x-none"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廢止受訓資格</a:t>
                      </a:r>
                      <a:endPar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p>
                      <a:pPr marL="684000" indent="-684000" algn="just" defTabSz="914400" rtl="0" eaLnBrk="1" latinLnBrk="0" hangingPunct="1">
                        <a:lnSpc>
                          <a:spcPct val="100000"/>
                        </a:lnSpc>
                        <a:spcAft>
                          <a:spcPts val="0"/>
                        </a:spcAft>
                      </a:pP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（一）受訓人員有下列情形之一者，專業訓練期間由財訓所通知關務署；實務訓練期間則由各辦理訓練之機關，分別函報財政部核轉保訓會廢止受訓資格</a:t>
                      </a:r>
                      <a:r>
                        <a:rPr lang="zh-TW" sz="21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en-US" sz="21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a:t>
                      </a: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、專業訓練成績不及格人員經核准重新訓練，成績仍不及格</a:t>
                      </a:r>
                      <a:r>
                        <a:rPr lang="zh-TW" sz="21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p>
                  </a:txBody>
                  <a:tcPr marL="68580" marR="68580" marT="0" marB="0">
                    <a:solidFill>
                      <a:schemeClr val="bg1">
                        <a:lumMod val="95000"/>
                      </a:schemeClr>
                    </a:solidFill>
                  </a:tcPr>
                </a:tc>
                <a:tc>
                  <a:txBody>
                    <a:bodyPr/>
                    <a:lstStyle/>
                    <a:p>
                      <a:pPr marL="0" algn="just" defTabSz="914400" rtl="0" eaLnBrk="1" latinLnBrk="0" hangingPunct="1">
                        <a:lnSpc>
                          <a:spcPct val="100000"/>
                        </a:lnSpc>
                        <a:spcAft>
                          <a:spcPts val="0"/>
                        </a:spcAft>
                      </a:pPr>
                      <a:r>
                        <a:rPr lang="en-US" sz="21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10</a:t>
                      </a:r>
                      <a:r>
                        <a:rPr lang="en-US" altLang="zh-TW" sz="21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5</a:t>
                      </a:r>
                      <a:r>
                        <a:rPr lang="zh-TW" sz="21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年</a:t>
                      </a:r>
                      <a:r>
                        <a:rPr lang="zh-TW" sz="21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公務人員特種考試關務人員考試錄取人員訓練計畫</a:t>
                      </a: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20715801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7" name="標題 1"/>
          <p:cNvSpPr>
            <a:spLocks noGrp="1"/>
          </p:cNvSpPr>
          <p:nvPr>
            <p:ph type="title"/>
          </p:nvPr>
        </p:nvSpPr>
        <p:spPr>
          <a:xfrm>
            <a:off x="193324" y="883363"/>
            <a:ext cx="8928992" cy="469950"/>
          </a:xfrm>
        </p:spPr>
        <p:txBody>
          <a:bodyPr>
            <a:noAutofit/>
          </a:bodyPr>
          <a:lstStyle/>
          <a:p>
            <a:pPr indent="-1074738" algn="ctr">
              <a:lnSpc>
                <a:spcPts val="4320"/>
              </a:lnSpc>
            </a:pPr>
            <a:r>
              <a:rPr lang="zh-TW" altLang="en-US" sz="3600" b="1" dirty="0">
                <a:effectLst>
                  <a:outerShdw blurRad="38100" dist="38100" dir="2700000" algn="tl">
                    <a:schemeClr val="bg1">
                      <a:lumMod val="65000"/>
                      <a:alpha val="43000"/>
                    </a:schemeClr>
                  </a:outerShdw>
                </a:effectLst>
                <a:latin typeface="標楷體" pitchFamily="65" charset="-120"/>
                <a:ea typeface="標楷體" pitchFamily="65" charset="-120"/>
              </a:rPr>
              <a:t>四</a:t>
            </a:r>
            <a:r>
              <a:rPr lang="zh-TW" altLang="en-US" sz="3600" b="1" dirty="0" smtClean="0">
                <a:effectLst>
                  <a:outerShdw blurRad="38100" dist="38100" dir="2700000" algn="tl">
                    <a:schemeClr val="bg1">
                      <a:lumMod val="65000"/>
                      <a:alpha val="43000"/>
                    </a:schemeClr>
                  </a:outerShdw>
                </a:effectLst>
                <a:latin typeface="標楷體" pitchFamily="65" charset="-120"/>
                <a:ea typeface="標楷體" pitchFamily="65" charset="-120"/>
              </a:rPr>
              <a:t>、成績</a:t>
            </a:r>
            <a:r>
              <a:rPr lang="zh-TW" altLang="en-US" sz="3600" b="1" dirty="0">
                <a:effectLst>
                  <a:outerShdw blurRad="38100" dist="38100" dir="2700000" algn="tl">
                    <a:schemeClr val="bg1">
                      <a:lumMod val="65000"/>
                      <a:alpha val="43000"/>
                    </a:schemeClr>
                  </a:outerShdw>
                </a:effectLst>
                <a:latin typeface="標楷體" pitchFamily="65" charset="-120"/>
                <a:ea typeface="標楷體" pitchFamily="65" charset="-120"/>
              </a:rPr>
              <a:t>不及格處理</a:t>
            </a:r>
            <a:r>
              <a:rPr lang="zh-TW" altLang="en-US" sz="3600" b="1" dirty="0" smtClean="0">
                <a:effectLst>
                  <a:outerShdw blurRad="38100" dist="38100" dir="2700000" algn="tl">
                    <a:schemeClr val="bg1">
                      <a:lumMod val="65000"/>
                      <a:alpha val="43000"/>
                    </a:schemeClr>
                  </a:outerShdw>
                </a:effectLst>
                <a:latin typeface="標楷體" pitchFamily="65" charset="-120"/>
                <a:ea typeface="標楷體" pitchFamily="65" charset="-120"/>
              </a:rPr>
              <a:t>規定－參考範例</a:t>
            </a:r>
            <a:r>
              <a:rPr lang="en-US" altLang="zh-TW" sz="3600"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sz="3600"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sz="3600" b="1" dirty="0" smtClean="0">
                <a:effectLst>
                  <a:outerShdw blurRad="38100" dist="38100" dir="2700000" algn="tl">
                    <a:schemeClr val="bg1">
                      <a:lumMod val="65000"/>
                      <a:alpha val="43000"/>
                    </a:schemeClr>
                  </a:outerShdw>
                </a:effectLst>
                <a:latin typeface="標楷體" pitchFamily="65" charset="-120"/>
                <a:ea typeface="標楷體" pitchFamily="65" charset="-120"/>
              </a:rPr>
              <a:t>（</a:t>
            </a:r>
            <a:r>
              <a:rPr lang="zh-TW" altLang="en-US" sz="3600" b="1" dirty="0">
                <a:effectLst>
                  <a:outerShdw blurRad="38100" dist="38100" dir="2700000" algn="tl">
                    <a:schemeClr val="bg1">
                      <a:lumMod val="65000"/>
                      <a:alpha val="43000"/>
                    </a:schemeClr>
                  </a:outerShdw>
                </a:effectLst>
                <a:latin typeface="標楷體" pitchFamily="65" charset="-120"/>
                <a:ea typeface="標楷體" pitchFamily="65" charset="-120"/>
              </a:rPr>
              <a:t>另期重訓</a:t>
            </a:r>
            <a:r>
              <a:rPr lang="zh-TW" altLang="en-US" sz="3600" b="1" dirty="0" smtClean="0">
                <a:effectLst>
                  <a:outerShdw blurRad="38100" dist="38100" dir="2700000" algn="tl">
                    <a:schemeClr val="bg1">
                      <a:lumMod val="65000"/>
                      <a:alpha val="43000"/>
                    </a:schemeClr>
                  </a:outerShdw>
                </a:effectLst>
                <a:latin typeface="標楷體" pitchFamily="65" charset="-120"/>
                <a:ea typeface="標楷體" pitchFamily="65" charset="-120"/>
              </a:rPr>
              <a:t>－停訓）</a:t>
            </a:r>
            <a:endParaRPr lang="zh-TW" altLang="en-US" sz="3600"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24</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08190884"/>
              </p:ext>
            </p:extLst>
          </p:nvPr>
        </p:nvGraphicFramePr>
        <p:xfrm>
          <a:off x="442970" y="1412776"/>
          <a:ext cx="8400145" cy="4088317"/>
        </p:xfrm>
        <a:graphic>
          <a:graphicData uri="http://schemas.openxmlformats.org/drawingml/2006/table">
            <a:tbl>
              <a:tblPr firstRow="1">
                <a:tableStyleId>{5C22544A-7EE6-4342-B048-85BDC9FD1C3A}</a:tableStyleId>
              </a:tblPr>
              <a:tblGrid>
                <a:gridCol w="6793326"/>
                <a:gridCol w="1606819"/>
              </a:tblGrid>
              <a:tr h="864096">
                <a:tc>
                  <a:txBody>
                    <a:bodyPr/>
                    <a:lstStyle/>
                    <a:p>
                      <a:pPr marL="0" algn="ctr">
                        <a:lnSpc>
                          <a:spcPct val="100000"/>
                        </a:lnSpc>
                        <a:spcAft>
                          <a:spcPts val="0"/>
                        </a:spcAft>
                      </a:pPr>
                      <a:r>
                        <a:rPr lang="zh-TW" altLang="en-US" sz="2800" kern="100" dirty="0" smtClean="0">
                          <a:effectLst/>
                          <a:latin typeface="標楷體" panose="03000509000000000000" pitchFamily="65" charset="-120"/>
                          <a:ea typeface="標楷體" panose="03000509000000000000" pitchFamily="65" charset="-120"/>
                        </a:rPr>
                        <a:t>成績不及格處理</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改編來源</a:t>
                      </a:r>
                      <a:endParaRPr lang="zh-TW" sz="3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r>
              <a:tr h="3224221">
                <a:tc>
                  <a:txBody>
                    <a:bodyPr/>
                    <a:lstStyle/>
                    <a:p>
                      <a:pPr marL="414000" indent="-414000" algn="just" defTabSz="914400" rtl="0" eaLnBrk="1" latinLnBrk="0" hangingPunct="1">
                        <a:lnSpc>
                          <a:spcPts val="1900"/>
                        </a:lnSpc>
                        <a:spcAft>
                          <a:spcPts val="0"/>
                        </a:spcAft>
                      </a:pP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一</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x-none"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成績不及格處理</a:t>
                      </a:r>
                      <a:r>
                        <a:rPr lang="zh-TW" altLang="en-US"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學科</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考試未逾二分之一科目不及格者，各科均得補考</a:t>
                      </a:r>
                      <a:r>
                        <a:rPr lang="en-US"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次，惟計算學科成績時，仍採計原始考試成績分數</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p>
                      <a:pPr marL="0" algn="just" defTabSz="914400" rtl="0" eaLnBrk="1" latinLnBrk="0" hangingPunct="1">
                        <a:lnSpc>
                          <a:spcPts val="1900"/>
                        </a:lnSpc>
                        <a:spcAft>
                          <a:spcPts val="0"/>
                        </a:spcAft>
                      </a:pP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二、學科成績不及格重訓規定</a:t>
                      </a:r>
                    </a:p>
                    <a:p>
                      <a:pPr marL="630000" indent="-630000" algn="just" defTabSz="914400" rtl="0" eaLnBrk="1" latinLnBrk="0" hangingPunct="1">
                        <a:lnSpc>
                          <a:spcPts val="1900"/>
                        </a:lnSpc>
                        <a:spcAft>
                          <a:spcPts val="0"/>
                        </a:spcAft>
                      </a:pP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（一）受訓人員學科成績有下列情形之</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一，</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應予重訓：</a:t>
                      </a:r>
                    </a:p>
                    <a:p>
                      <a:pPr marL="972000" indent="-306000" algn="just" defTabSz="914400" rtl="0" eaLnBrk="1" latinLnBrk="0" hangingPunct="1">
                        <a:lnSpc>
                          <a:spcPts val="1900"/>
                        </a:lnSpc>
                        <a:spcAft>
                          <a:spcPts val="0"/>
                        </a:spcAft>
                      </a:pPr>
                      <a:r>
                        <a:rPr lang="en-US"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請假缺考</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無故不</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參加</a:t>
                      </a:r>
                      <a:r>
                        <a:rPr lang="zh-TW" altLang="en-US"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改期測驗者</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學科考試不及格、無故不參加補考者；學科考試</a:t>
                      </a:r>
                      <a:r>
                        <a:rPr lang="en-US"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2</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科以上經補考</a:t>
                      </a:r>
                      <a:r>
                        <a:rPr lang="en-US"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次仍不及格者。</a:t>
                      </a:r>
                    </a:p>
                    <a:p>
                      <a:pPr marL="972000" indent="-306000" algn="just" defTabSz="914400" rtl="0" eaLnBrk="1" latinLnBrk="0" hangingPunct="1">
                        <a:lnSpc>
                          <a:spcPts val="1900"/>
                        </a:lnSpc>
                        <a:spcAft>
                          <a:spcPts val="0"/>
                        </a:spcAft>
                      </a:pPr>
                      <a:r>
                        <a:rPr lang="en-US"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2</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、學科考試二分之一以上科目不及格者。</a:t>
                      </a:r>
                    </a:p>
                    <a:p>
                      <a:pPr marL="972000" indent="-306000" algn="just" defTabSz="914400" rtl="0" eaLnBrk="1" latinLnBrk="0" hangingPunct="1">
                        <a:lnSpc>
                          <a:spcPts val="1900"/>
                        </a:lnSpc>
                        <a:spcAft>
                          <a:spcPts val="0"/>
                        </a:spcAft>
                      </a:pPr>
                      <a:r>
                        <a:rPr lang="en-US"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3</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、學科</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成績</a:t>
                      </a:r>
                      <a:r>
                        <a:rPr lang="zh-TW" altLang="en-US"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實習成績</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不</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及格者。</a:t>
                      </a:r>
                    </a:p>
                    <a:p>
                      <a:pPr marL="630000" indent="-630000" algn="just" defTabSz="914400" rtl="0" eaLnBrk="1" latinLnBrk="0" hangingPunct="1">
                        <a:lnSpc>
                          <a:spcPts val="1900"/>
                        </a:lnSpc>
                        <a:spcAft>
                          <a:spcPts val="0"/>
                        </a:spcAft>
                      </a:pP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（二）受訓人員有前項情形時，由矯正署函送保訓會，經保訓會查明並核定為成績不及格</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者得</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自費重新參加另期全部階段訓練</a:t>
                      </a:r>
                      <a:r>
                        <a:rPr lang="en-US"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次，並由矯正署統一調訓</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受訓人員成績未核定前，應繼續接受訓練。</a:t>
                      </a:r>
                      <a:endPar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solidFill>
                      <a:schemeClr val="bg1">
                        <a:lumMod val="95000"/>
                      </a:schemeClr>
                    </a:solidFill>
                  </a:tcPr>
                </a:tc>
                <a:tc>
                  <a:txBody>
                    <a:bodyPr/>
                    <a:lstStyle/>
                    <a:p>
                      <a:pPr marL="0" algn="just" defTabSz="914400" rtl="0" eaLnBrk="1" latinLnBrk="0" hangingPunct="1">
                        <a:lnSpc>
                          <a:spcPts val="1900"/>
                        </a:lnSpc>
                        <a:spcAft>
                          <a:spcPts val="0"/>
                        </a:spcAft>
                      </a:pPr>
                      <a:r>
                        <a:rPr lang="en-US"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10</a:t>
                      </a:r>
                      <a:r>
                        <a:rPr lang="en-US" alt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5</a:t>
                      </a:r>
                      <a:r>
                        <a:rPr lang="zh-TW" sz="18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年</a:t>
                      </a:r>
                      <a:r>
                        <a:rPr lang="zh-TW" sz="18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公務人員特種考試司法人員考試三等考試監獄官類科錄取人員訓練計畫</a:t>
                      </a: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342531244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8" name="標題 1"/>
          <p:cNvSpPr>
            <a:spLocks noGrp="1"/>
          </p:cNvSpPr>
          <p:nvPr>
            <p:ph type="title"/>
          </p:nvPr>
        </p:nvSpPr>
        <p:spPr>
          <a:xfrm>
            <a:off x="107504" y="880756"/>
            <a:ext cx="8928992" cy="566936"/>
          </a:xfrm>
        </p:spPr>
        <p:txBody>
          <a:bodyPr>
            <a:noAutofit/>
          </a:bodyPr>
          <a:lstStyle/>
          <a:p>
            <a:pPr indent="-1074738" algn="ctr"/>
            <a:r>
              <a:rPr lang="zh-TW" altLang="en-US" sz="4000" b="1" dirty="0">
                <a:effectLst>
                  <a:outerShdw blurRad="38100" dist="38100" dir="2700000" algn="tl">
                    <a:schemeClr val="bg1">
                      <a:lumMod val="65000"/>
                      <a:alpha val="43000"/>
                    </a:schemeClr>
                  </a:outerShdw>
                </a:effectLst>
                <a:latin typeface="標楷體" pitchFamily="65" charset="-120"/>
                <a:ea typeface="標楷體" pitchFamily="65" charset="-120"/>
              </a:rPr>
              <a:t>四、成績不及格處理規定</a:t>
            </a:r>
            <a:r>
              <a:rPr lang="zh-TW" altLang="en-US" sz="4000" b="1" dirty="0" smtClean="0">
                <a:effectLst>
                  <a:outerShdw blurRad="38100" dist="38100" dir="2700000" algn="tl">
                    <a:schemeClr val="bg1">
                      <a:lumMod val="65000"/>
                      <a:alpha val="43000"/>
                    </a:schemeClr>
                  </a:outerShdw>
                </a:effectLst>
                <a:latin typeface="標楷體" pitchFamily="65" charset="-120"/>
                <a:ea typeface="標楷體" pitchFamily="65" charset="-120"/>
              </a:rPr>
              <a:t>－參考範例</a:t>
            </a:r>
            <a:r>
              <a:rPr lang="en-US" altLang="zh-TW" sz="4000"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sz="4000"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sz="4000" b="1" dirty="0" smtClean="0">
                <a:effectLst>
                  <a:outerShdw blurRad="38100" dist="38100" dir="2700000" algn="tl">
                    <a:schemeClr val="bg1">
                      <a:lumMod val="65000"/>
                      <a:alpha val="43000"/>
                    </a:schemeClr>
                  </a:outerShdw>
                </a:effectLst>
                <a:latin typeface="標楷體" pitchFamily="65" charset="-120"/>
                <a:ea typeface="標楷體" pitchFamily="65" charset="-120"/>
              </a:rPr>
              <a:t>（廢止受訓資格）</a:t>
            </a:r>
            <a:endParaRPr lang="zh-TW" altLang="en-US" sz="4000"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25</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794499042"/>
              </p:ext>
            </p:extLst>
          </p:nvPr>
        </p:nvGraphicFramePr>
        <p:xfrm>
          <a:off x="660675" y="1556792"/>
          <a:ext cx="8015781" cy="4392488"/>
        </p:xfrm>
        <a:graphic>
          <a:graphicData uri="http://schemas.openxmlformats.org/drawingml/2006/table">
            <a:tbl>
              <a:tblPr firstRow="1">
                <a:tableStyleId>{5C22544A-7EE6-4342-B048-85BDC9FD1C3A}</a:tableStyleId>
              </a:tblPr>
              <a:tblGrid>
                <a:gridCol w="6359597"/>
                <a:gridCol w="1656184"/>
              </a:tblGrid>
              <a:tr h="936104">
                <a:tc>
                  <a:txBody>
                    <a:bodyPr/>
                    <a:lstStyle/>
                    <a:p>
                      <a:pPr marL="0" algn="ctr">
                        <a:lnSpc>
                          <a:spcPct val="100000"/>
                        </a:lnSpc>
                        <a:spcAft>
                          <a:spcPts val="0"/>
                        </a:spcAft>
                      </a:pPr>
                      <a:r>
                        <a:rPr lang="zh-TW" altLang="en-US" sz="3200" kern="100" dirty="0" smtClean="0">
                          <a:effectLst/>
                          <a:latin typeface="標楷體" panose="03000509000000000000" pitchFamily="65" charset="-120"/>
                          <a:ea typeface="標楷體" panose="03000509000000000000" pitchFamily="65" charset="-120"/>
                        </a:rPr>
                        <a:t>成績不及格處理</a:t>
                      </a:r>
                      <a:endParaRPr lang="zh-TW" sz="4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2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r>
              <a:tr h="3456384">
                <a:tc>
                  <a:txBody>
                    <a:bodyPr/>
                    <a:lstStyle/>
                    <a:p>
                      <a:pPr algn="just">
                        <a:lnSpc>
                          <a:spcPts val="3000"/>
                        </a:lnSpc>
                        <a:spcAft>
                          <a:spcPts val="0"/>
                        </a:spcAft>
                      </a:pPr>
                      <a:r>
                        <a:rPr lang="zh-TW" altLang="en-US" sz="2600" kern="100" dirty="0" smtClean="0">
                          <a:solidFill>
                            <a:srgbClr val="000000"/>
                          </a:solidFill>
                          <a:effectLst/>
                          <a:latin typeface="Times New Roman" panose="02020603050405020304" pitchFamily="18" charset="0"/>
                          <a:ea typeface="標楷體" panose="03000509000000000000" pitchFamily="65" charset="-120"/>
                        </a:rPr>
                        <a:t>一</a:t>
                      </a:r>
                      <a:r>
                        <a:rPr lang="zh-TW" sz="2600" kern="100" dirty="0" smtClean="0">
                          <a:solidFill>
                            <a:srgbClr val="000000"/>
                          </a:solidFill>
                          <a:effectLst/>
                          <a:latin typeface="Times New Roman" panose="02020603050405020304" pitchFamily="18" charset="0"/>
                          <a:ea typeface="標楷體" panose="03000509000000000000" pitchFamily="65" charset="-120"/>
                        </a:rPr>
                        <a:t>、</a:t>
                      </a:r>
                      <a:r>
                        <a:rPr lang="zh-TW" sz="2600" kern="100" dirty="0">
                          <a:solidFill>
                            <a:srgbClr val="000000"/>
                          </a:solidFill>
                          <a:effectLst/>
                          <a:latin typeface="Times New Roman" panose="02020603050405020304" pitchFamily="18" charset="0"/>
                          <a:ea typeface="標楷體" panose="03000509000000000000" pitchFamily="65" charset="-120"/>
                        </a:rPr>
                        <a:t>廢止受訓資格</a:t>
                      </a:r>
                      <a:endParaRPr lang="zh-TW" sz="2600" kern="100" dirty="0">
                        <a:effectLst/>
                        <a:latin typeface="Times New Roman" panose="02020603050405020304" pitchFamily="18" charset="0"/>
                        <a:ea typeface="新細明體" panose="02020500000000000000" pitchFamily="18" charset="-120"/>
                      </a:endParaRPr>
                    </a:p>
                    <a:p>
                      <a:pPr marL="612000" indent="-612000" algn="just">
                        <a:lnSpc>
                          <a:spcPts val="3000"/>
                        </a:lnSpc>
                        <a:spcAft>
                          <a:spcPts val="0"/>
                        </a:spcAft>
                      </a:pPr>
                      <a:r>
                        <a:rPr lang="zh-TW" sz="2600" kern="100" dirty="0">
                          <a:solidFill>
                            <a:srgbClr val="000000"/>
                          </a:solidFill>
                          <a:effectLst/>
                          <a:latin typeface="Times New Roman" panose="02020603050405020304" pitchFamily="18" charset="0"/>
                          <a:ea typeface="標楷體" panose="03000509000000000000" pitchFamily="65" charset="-120"/>
                        </a:rPr>
                        <a:t>（一）受訓人員有下列情形之一者，由教育訓練中心、海洋巡防總局或海岸巡防總局所屬各地區巡防局陳報海巡署函請保訓會廢止受訓資格：</a:t>
                      </a:r>
                      <a:endParaRPr lang="zh-TW" sz="2600" kern="100" dirty="0">
                        <a:effectLst/>
                        <a:latin typeface="Times New Roman" panose="02020603050405020304" pitchFamily="18" charset="0"/>
                        <a:ea typeface="新細明體" panose="02020500000000000000" pitchFamily="18" charset="-120"/>
                      </a:endParaRPr>
                    </a:p>
                    <a:p>
                      <a:pPr marL="990600" indent="-839788" algn="just">
                        <a:lnSpc>
                          <a:spcPts val="3000"/>
                        </a:lnSpc>
                        <a:spcAft>
                          <a:spcPts val="0"/>
                        </a:spcAft>
                      </a:pPr>
                      <a:r>
                        <a:rPr lang="zh-TW" altLang="en-US" sz="26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     </a:t>
                      </a:r>
                      <a:r>
                        <a:rPr lang="en-US" sz="26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a:t>
                      </a:r>
                      <a:r>
                        <a:rPr lang="zh-TW" sz="26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、專業訓練期間</a:t>
                      </a:r>
                      <a:r>
                        <a:rPr lang="zh-TW" sz="2600" kern="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各階段學科、體技、</a:t>
                      </a:r>
                      <a:r>
                        <a:rPr lang="zh-TW" sz="2600" kern="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操行，</a:t>
                      </a:r>
                      <a:r>
                        <a:rPr lang="zh-TW" sz="2600" kern="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或體技之游泳測驗</a:t>
                      </a:r>
                      <a:r>
                        <a:rPr lang="zh-TW" sz="2600" kern="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補</a:t>
                      </a:r>
                      <a:r>
                        <a:rPr lang="zh-TW" altLang="en-US" sz="2600" kern="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考</a:t>
                      </a:r>
                      <a:r>
                        <a:rPr lang="zh-TW" sz="2600" kern="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成績</a:t>
                      </a:r>
                      <a:r>
                        <a:rPr lang="zh-TW" sz="2600" kern="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不合格。</a:t>
                      </a:r>
                      <a:endParaRPr lang="zh-TW" sz="2600" kern="100" dirty="0">
                        <a:effectLst/>
                        <a:latin typeface="標楷體" panose="03000509000000000000" pitchFamily="65" charset="-120"/>
                        <a:ea typeface="標楷體" panose="03000509000000000000" pitchFamily="65" charset="-120"/>
                        <a:cs typeface="Times New Roman" panose="02020603050405020304" pitchFamily="18" charset="0"/>
                      </a:endParaRPr>
                    </a:p>
                    <a:p>
                      <a:pPr marL="381000" indent="-228600" algn="just">
                        <a:lnSpc>
                          <a:spcPts val="3000"/>
                        </a:lnSpc>
                        <a:spcAft>
                          <a:spcPts val="0"/>
                        </a:spcAft>
                      </a:pPr>
                      <a:r>
                        <a:rPr lang="zh-TW" altLang="en-US" sz="2600" kern="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     </a:t>
                      </a:r>
                      <a:r>
                        <a:rPr lang="en-US" sz="2600" kern="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2</a:t>
                      </a:r>
                      <a:r>
                        <a:rPr lang="zh-TW" sz="2600" kern="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t>
                      </a:r>
                      <a:endParaRPr lang="zh-TW" sz="2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solidFill>
                      <a:schemeClr val="bg1">
                        <a:lumMod val="95000"/>
                      </a:schemeClr>
                    </a:solidFill>
                  </a:tcPr>
                </a:tc>
                <a:tc>
                  <a:txBody>
                    <a:bodyPr/>
                    <a:lstStyle/>
                    <a:p>
                      <a:pPr marL="0" indent="0" algn="just">
                        <a:lnSpc>
                          <a:spcPts val="3000"/>
                        </a:lnSpc>
                        <a:spcAft>
                          <a:spcPts val="0"/>
                        </a:spcAft>
                      </a:pPr>
                      <a:r>
                        <a:rPr lang="en-US" sz="26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10</a:t>
                      </a:r>
                      <a:r>
                        <a:rPr lang="en-US" altLang="zh-TW" sz="26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5</a:t>
                      </a:r>
                      <a:r>
                        <a:rPr lang="zh-TW" sz="26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年</a:t>
                      </a:r>
                      <a:r>
                        <a:rPr lang="zh-TW" sz="2600" kern="100"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公務人員特種考試海岸巡防人員考試錄取人員訓練</a:t>
                      </a:r>
                      <a:r>
                        <a:rPr lang="zh-TW" sz="2600" kern="100"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計畫</a:t>
                      </a:r>
                      <a:endParaRPr lang="zh-TW" sz="26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89924603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8" name="標題 1"/>
          <p:cNvSpPr>
            <a:spLocks noGrp="1"/>
          </p:cNvSpPr>
          <p:nvPr>
            <p:ph type="title"/>
          </p:nvPr>
        </p:nvSpPr>
        <p:spPr>
          <a:xfrm>
            <a:off x="107504" y="500579"/>
            <a:ext cx="8928992" cy="566936"/>
          </a:xfrm>
        </p:spPr>
        <p:txBody>
          <a:bodyPr>
            <a:noAutofit/>
          </a:bodyPr>
          <a:lstStyle/>
          <a:p>
            <a:pPr indent="-1074738" algn="ctr"/>
            <a:r>
              <a:rPr lang="zh-TW" altLang="en-US" sz="4000" b="1" dirty="0" smtClean="0">
                <a:effectLst>
                  <a:outerShdw blurRad="38100" dist="38100" dir="2700000" algn="tl">
                    <a:schemeClr val="bg1">
                      <a:lumMod val="65000"/>
                      <a:alpha val="43000"/>
                    </a:schemeClr>
                  </a:outerShdw>
                </a:effectLst>
                <a:latin typeface="標楷體" pitchFamily="65" charset="-120"/>
                <a:ea typeface="標楷體" pitchFamily="65" charset="-120"/>
              </a:rPr>
              <a:t>五、</a:t>
            </a:r>
            <a:r>
              <a:rPr lang="zh-TW" altLang="en-US" sz="4000" b="1" dirty="0">
                <a:effectLst>
                  <a:outerShdw blurRad="38100" dist="38100" dir="2700000" algn="tl">
                    <a:schemeClr val="bg1">
                      <a:lumMod val="65000"/>
                      <a:alpha val="43000"/>
                    </a:schemeClr>
                  </a:outerShdw>
                </a:effectLst>
                <a:latin typeface="標楷體" pitchFamily="65" charset="-120"/>
                <a:ea typeface="標楷體" pitchFamily="65" charset="-120"/>
              </a:rPr>
              <a:t>成績計算範例說明</a:t>
            </a:r>
            <a:endParaRPr lang="zh-TW" altLang="en-US" sz="4000"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26</a:t>
            </a:fld>
            <a:endParaRPr lang="zh-TW" altLang="en-US"/>
          </a:p>
        </p:txBody>
      </p:sp>
      <p:sp>
        <p:nvSpPr>
          <p:cNvPr id="7" name="內容版面配置區 3"/>
          <p:cNvSpPr>
            <a:spLocks noGrp="1"/>
          </p:cNvSpPr>
          <p:nvPr>
            <p:ph idx="1"/>
          </p:nvPr>
        </p:nvSpPr>
        <p:spPr>
          <a:xfrm>
            <a:off x="611559" y="2875971"/>
            <a:ext cx="7920880" cy="3329124"/>
          </a:xfrm>
        </p:spPr>
        <p:txBody>
          <a:bodyPr>
            <a:noAutofit/>
          </a:bodyPr>
          <a:lstStyle/>
          <a:p>
            <a:pPr algn="just"/>
            <a:r>
              <a:rPr lang="zh-TW" altLang="en-US" sz="2000" dirty="0" smtClean="0">
                <a:latin typeface="標楷體" panose="03000509000000000000" pitchFamily="65" charset="-120"/>
                <a:ea typeface="標楷體" panose="03000509000000000000" pitchFamily="65" charset="-120"/>
              </a:rPr>
              <a:t>一、本質</a:t>
            </a:r>
            <a:r>
              <a:rPr lang="zh-TW" altLang="en-US" sz="2000" dirty="0">
                <a:latin typeface="標楷體" panose="03000509000000000000" pitchFamily="65" charset="-120"/>
                <a:ea typeface="標楷體" panose="03000509000000000000" pitchFamily="65" charset="-120"/>
              </a:rPr>
              <a:t>特性成績：</a:t>
            </a:r>
            <a:r>
              <a:rPr lang="en-US" altLang="zh-TW" sz="2000" dirty="0">
                <a:latin typeface="標楷體" panose="03000509000000000000" pitchFamily="65" charset="-120"/>
                <a:ea typeface="標楷體" panose="03000509000000000000" pitchFamily="65" charset="-120"/>
              </a:rPr>
              <a:t>66×25% = 16.5</a:t>
            </a:r>
          </a:p>
          <a:p>
            <a:pPr algn="just"/>
            <a:r>
              <a:rPr lang="zh-TW" altLang="en-US" sz="2000" dirty="0" smtClean="0">
                <a:latin typeface="標楷體" panose="03000509000000000000" pitchFamily="65" charset="-120"/>
                <a:ea typeface="標楷體" panose="03000509000000000000" pitchFamily="65" charset="-120"/>
              </a:rPr>
              <a:t>二、專題</a:t>
            </a:r>
            <a:r>
              <a:rPr lang="zh-TW" altLang="en-US" sz="2000" dirty="0">
                <a:latin typeface="標楷體" panose="03000509000000000000" pitchFamily="65" charset="-120"/>
                <a:ea typeface="標楷體" panose="03000509000000000000" pitchFamily="65" charset="-120"/>
              </a:rPr>
              <a:t>研討成績：</a:t>
            </a:r>
            <a:r>
              <a:rPr lang="en-US" altLang="zh-TW" sz="2000" dirty="0">
                <a:latin typeface="標楷體" panose="03000509000000000000" pitchFamily="65" charset="-120"/>
                <a:ea typeface="標楷體" panose="03000509000000000000" pitchFamily="65" charset="-120"/>
              </a:rPr>
              <a:t>65×30% = 19.5</a:t>
            </a:r>
          </a:p>
          <a:p>
            <a:pPr algn="just"/>
            <a:r>
              <a:rPr lang="zh-TW" altLang="en-US" sz="2000" dirty="0" smtClean="0">
                <a:latin typeface="標楷體" panose="03000509000000000000" pitchFamily="65" charset="-120"/>
                <a:ea typeface="標楷體" panose="03000509000000000000" pitchFamily="65" charset="-120"/>
              </a:rPr>
              <a:t>三、測驗</a:t>
            </a:r>
            <a:r>
              <a:rPr lang="zh-TW" altLang="en-US" sz="2000" dirty="0">
                <a:latin typeface="標楷體" panose="03000509000000000000" pitchFamily="65" charset="-120"/>
                <a:ea typeface="標楷體" panose="03000509000000000000" pitchFamily="65" charset="-120"/>
              </a:rPr>
              <a:t>成績：</a:t>
            </a:r>
          </a:p>
          <a:p>
            <a:pPr algn="just"/>
            <a:r>
              <a:rPr lang="zh-TW" altLang="en-US" sz="2000" dirty="0" smtClean="0">
                <a:latin typeface="標楷體" panose="03000509000000000000" pitchFamily="65" charset="-120"/>
                <a:ea typeface="標楷體" panose="03000509000000000000" pitchFamily="65" charset="-120"/>
              </a:rPr>
              <a:t>（一）選擇題</a:t>
            </a:r>
            <a:r>
              <a:rPr lang="zh-TW" altLang="en-US" sz="2000" dirty="0">
                <a:latin typeface="標楷體" panose="03000509000000000000" pitchFamily="65" charset="-120"/>
                <a:ea typeface="標楷體" panose="03000509000000000000" pitchFamily="65" charset="-120"/>
              </a:rPr>
              <a:t>成績：</a:t>
            </a:r>
            <a:r>
              <a:rPr lang="en-US" altLang="zh-TW" sz="2000" dirty="0">
                <a:latin typeface="標楷體" panose="03000509000000000000" pitchFamily="65" charset="-120"/>
                <a:ea typeface="標楷體" panose="03000509000000000000" pitchFamily="65" charset="-120"/>
              </a:rPr>
              <a:t>80× 20% = </a:t>
            </a:r>
            <a:r>
              <a:rPr lang="en-US" altLang="zh-TW" sz="2000" dirty="0" smtClean="0">
                <a:latin typeface="標楷體" panose="03000509000000000000" pitchFamily="65" charset="-120"/>
                <a:ea typeface="標楷體" panose="03000509000000000000" pitchFamily="65" charset="-120"/>
              </a:rPr>
              <a:t>16</a:t>
            </a:r>
            <a:endParaRPr lang="en-US" altLang="zh-TW" sz="2000" dirty="0">
              <a:latin typeface="標楷體" panose="03000509000000000000" pitchFamily="65" charset="-120"/>
              <a:ea typeface="標楷體" panose="03000509000000000000" pitchFamily="65" charset="-120"/>
            </a:endParaRPr>
          </a:p>
          <a:p>
            <a:pPr algn="just"/>
            <a:r>
              <a:rPr lang="zh-TW" altLang="en-US" sz="2000" dirty="0" smtClean="0">
                <a:latin typeface="標楷體" panose="03000509000000000000" pitchFamily="65" charset="-120"/>
                <a:ea typeface="標楷體" panose="03000509000000000000" pitchFamily="65" charset="-120"/>
              </a:rPr>
              <a:t>（二）實務</a:t>
            </a:r>
            <a:r>
              <a:rPr lang="zh-TW" altLang="en-US" sz="2000" dirty="0">
                <a:latin typeface="標楷體" panose="03000509000000000000" pitchFamily="65" charset="-120"/>
                <a:ea typeface="標楷體" panose="03000509000000000000" pitchFamily="65" charset="-120"/>
              </a:rPr>
              <a:t>寫作題成績：</a:t>
            </a:r>
            <a:r>
              <a:rPr lang="en-US" altLang="zh-TW" sz="2000" dirty="0">
                <a:latin typeface="標楷體" panose="03000509000000000000" pitchFamily="65" charset="-120"/>
                <a:ea typeface="標楷體" panose="03000509000000000000" pitchFamily="65" charset="-120"/>
              </a:rPr>
              <a:t>66× 20% = </a:t>
            </a:r>
            <a:r>
              <a:rPr lang="en-US" altLang="zh-TW" sz="2000" dirty="0" smtClean="0">
                <a:latin typeface="標楷體" panose="03000509000000000000" pitchFamily="65" charset="-120"/>
                <a:ea typeface="標楷體" panose="03000509000000000000" pitchFamily="65" charset="-120"/>
              </a:rPr>
              <a:t>13.2</a:t>
            </a:r>
            <a:endParaRPr lang="en-US" altLang="zh-TW" sz="2000" dirty="0">
              <a:latin typeface="標楷體" panose="03000509000000000000" pitchFamily="65" charset="-120"/>
              <a:ea typeface="標楷體" panose="03000509000000000000" pitchFamily="65" charset="-120"/>
            </a:endParaRPr>
          </a:p>
          <a:p>
            <a:pPr algn="just"/>
            <a:r>
              <a:rPr lang="zh-TW" altLang="en-US" sz="2000" dirty="0" smtClean="0">
                <a:latin typeface="標楷體" panose="03000509000000000000" pitchFamily="65" charset="-120"/>
                <a:ea typeface="標楷體" panose="03000509000000000000" pitchFamily="65" charset="-120"/>
              </a:rPr>
              <a:t>（三）專</a:t>
            </a:r>
            <a:r>
              <a:rPr lang="zh-TW" altLang="en-US" sz="2000" dirty="0">
                <a:latin typeface="標楷體" panose="03000509000000000000" pitchFamily="65" charset="-120"/>
                <a:ea typeface="標楷體" panose="03000509000000000000" pitchFamily="65" charset="-120"/>
              </a:rPr>
              <a:t>書閱讀心得寫作：</a:t>
            </a:r>
            <a:r>
              <a:rPr lang="en-US" altLang="zh-TW" sz="2000" dirty="0">
                <a:latin typeface="標楷體" panose="03000509000000000000" pitchFamily="65" charset="-120"/>
                <a:ea typeface="標楷體" panose="03000509000000000000" pitchFamily="65" charset="-120"/>
              </a:rPr>
              <a:t>80×5% = 4</a:t>
            </a:r>
          </a:p>
          <a:p>
            <a:pPr algn="just"/>
            <a:r>
              <a:rPr lang="zh-TW" altLang="en-US" sz="2000" dirty="0">
                <a:latin typeface="標楷體" panose="03000509000000000000" pitchFamily="65" charset="-120"/>
                <a:ea typeface="標楷體" panose="03000509000000000000" pitchFamily="65" charset="-120"/>
              </a:rPr>
              <a:t>（前開各項成績均計算至小數點第二位，小數點第三位採四捨五入方式計算）</a:t>
            </a:r>
          </a:p>
          <a:p>
            <a:pPr algn="just"/>
            <a:r>
              <a:rPr lang="zh-TW" altLang="en-US" sz="2000" dirty="0" smtClean="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四）總成績：</a:t>
            </a:r>
            <a:r>
              <a:rPr lang="en-US" altLang="zh-TW" sz="2000" dirty="0">
                <a:latin typeface="標楷體" panose="03000509000000000000" pitchFamily="65" charset="-120"/>
                <a:ea typeface="標楷體" panose="03000509000000000000" pitchFamily="65" charset="-120"/>
              </a:rPr>
              <a:t>16.5 + 19.5 + </a:t>
            </a:r>
            <a:r>
              <a:rPr lang="en-US" altLang="zh-TW" sz="2000" dirty="0" smtClean="0">
                <a:latin typeface="標楷體" panose="03000509000000000000" pitchFamily="65" charset="-120"/>
                <a:ea typeface="標楷體" panose="03000509000000000000" pitchFamily="65" charset="-120"/>
              </a:rPr>
              <a:t>16</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13.2</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4</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 69.2</a:t>
            </a:r>
            <a:endParaRPr lang="en-US" altLang="zh-TW" sz="2000" dirty="0">
              <a:latin typeface="標楷體" panose="03000509000000000000" pitchFamily="65" charset="-120"/>
              <a:ea typeface="標楷體" panose="03000509000000000000" pitchFamily="65" charset="-120"/>
            </a:endParaRPr>
          </a:p>
        </p:txBody>
      </p:sp>
      <p:graphicFrame>
        <p:nvGraphicFramePr>
          <p:cNvPr id="9" name="表格 8"/>
          <p:cNvGraphicFramePr>
            <a:graphicFrameLocks noGrp="1"/>
          </p:cNvGraphicFramePr>
          <p:nvPr>
            <p:extLst>
              <p:ext uri="{D42A27DB-BD31-4B8C-83A1-F6EECF244321}">
                <p14:modId xmlns:p14="http://schemas.microsoft.com/office/powerpoint/2010/main" val="1999022364"/>
              </p:ext>
            </p:extLst>
          </p:nvPr>
        </p:nvGraphicFramePr>
        <p:xfrm>
          <a:off x="479225" y="1123064"/>
          <a:ext cx="8229599" cy="1645920"/>
        </p:xfrm>
        <a:graphic>
          <a:graphicData uri="http://schemas.openxmlformats.org/drawingml/2006/table">
            <a:tbl>
              <a:tblPr firstRow="1" bandRow="1">
                <a:tableStyleId>{5940675A-B579-460E-94D1-54222C63F5DA}</a:tableStyleId>
              </a:tblPr>
              <a:tblGrid>
                <a:gridCol w="1965228"/>
                <a:gridCol w="1252545"/>
                <a:gridCol w="1252545"/>
                <a:gridCol w="1252545"/>
                <a:gridCol w="1252545"/>
                <a:gridCol w="1254191"/>
              </a:tblGrid>
              <a:tr h="264881">
                <a:tc rowSpan="2">
                  <a:txBody>
                    <a:bodyPr/>
                    <a:lstStyle/>
                    <a:p>
                      <a:pPr algn="just">
                        <a:spcAft>
                          <a:spcPts val="0"/>
                        </a:spcAft>
                      </a:pPr>
                      <a:r>
                        <a:rPr lang="zh-TW" sz="1800" kern="100" dirty="0">
                          <a:effectLst/>
                          <a:latin typeface="標楷體" panose="03000509000000000000" pitchFamily="65" charset="-120"/>
                          <a:ea typeface="標楷體" panose="03000509000000000000" pitchFamily="65" charset="-120"/>
                        </a:rPr>
                        <a:t>項目</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rowSpan="2">
                  <a:txBody>
                    <a:bodyPr/>
                    <a:lstStyle/>
                    <a:p>
                      <a:pPr algn="ctr">
                        <a:spcAft>
                          <a:spcPts val="0"/>
                        </a:spcAft>
                      </a:pPr>
                      <a:r>
                        <a:rPr lang="zh-TW" sz="1800" kern="100" dirty="0">
                          <a:effectLst/>
                          <a:latin typeface="標楷體" panose="03000509000000000000" pitchFamily="65" charset="-120"/>
                          <a:ea typeface="標楷體" panose="03000509000000000000" pitchFamily="65" charset="-120"/>
                        </a:rPr>
                        <a:t>本質</a:t>
                      </a:r>
                    </a:p>
                    <a:p>
                      <a:pPr algn="ctr">
                        <a:spcAft>
                          <a:spcPts val="0"/>
                        </a:spcAft>
                      </a:pPr>
                      <a:r>
                        <a:rPr lang="zh-TW" sz="1800" kern="100" dirty="0">
                          <a:effectLst/>
                          <a:latin typeface="標楷體" panose="03000509000000000000" pitchFamily="65" charset="-120"/>
                          <a:ea typeface="標楷體" panose="03000509000000000000" pitchFamily="65" charset="-120"/>
                        </a:rPr>
                        <a:t>特性</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rowSpan="2">
                  <a:txBody>
                    <a:bodyPr/>
                    <a:lstStyle/>
                    <a:p>
                      <a:pPr algn="ctr">
                        <a:spcAft>
                          <a:spcPts val="0"/>
                        </a:spcAft>
                      </a:pPr>
                      <a:r>
                        <a:rPr lang="zh-TW" sz="1800" kern="100" dirty="0">
                          <a:effectLst/>
                          <a:latin typeface="標楷體" panose="03000509000000000000" pitchFamily="65" charset="-120"/>
                          <a:ea typeface="標楷體" panose="03000509000000000000" pitchFamily="65" charset="-120"/>
                        </a:rPr>
                        <a:t>專題</a:t>
                      </a:r>
                    </a:p>
                    <a:p>
                      <a:pPr algn="ctr">
                        <a:spcAft>
                          <a:spcPts val="0"/>
                        </a:spcAft>
                      </a:pPr>
                      <a:r>
                        <a:rPr lang="zh-TW" sz="1800" kern="100" dirty="0">
                          <a:effectLst/>
                          <a:latin typeface="標楷體" panose="03000509000000000000" pitchFamily="65" charset="-120"/>
                          <a:ea typeface="標楷體" panose="03000509000000000000" pitchFamily="65" charset="-120"/>
                        </a:rPr>
                        <a:t>研討</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gridSpan="2">
                  <a:txBody>
                    <a:bodyPr/>
                    <a:lstStyle/>
                    <a:p>
                      <a:pPr algn="ctr">
                        <a:spcAft>
                          <a:spcPts val="0"/>
                        </a:spcAft>
                      </a:pPr>
                      <a:r>
                        <a:rPr lang="zh-TW" sz="1800" kern="100">
                          <a:effectLst/>
                          <a:latin typeface="標楷體" panose="03000509000000000000" pitchFamily="65" charset="-120"/>
                          <a:ea typeface="標楷體" panose="03000509000000000000" pitchFamily="65" charset="-120"/>
                        </a:rPr>
                        <a:t>紙筆測驗</a:t>
                      </a:r>
                      <a:endParaRPr lang="zh-TW" sz="16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hMerge="1">
                  <a:txBody>
                    <a:bodyPr/>
                    <a:lstStyle/>
                    <a:p>
                      <a:endParaRPr lang="zh-TW" altLang="en-US"/>
                    </a:p>
                  </a:txBody>
                  <a:tcPr/>
                </a:tc>
                <a:tc rowSpan="2">
                  <a:txBody>
                    <a:bodyPr/>
                    <a:lstStyle/>
                    <a:p>
                      <a:pPr algn="ctr">
                        <a:spcAft>
                          <a:spcPts val="0"/>
                        </a:spcAft>
                      </a:pPr>
                      <a:r>
                        <a:rPr lang="zh-TW" sz="1800" kern="100" dirty="0">
                          <a:effectLst/>
                          <a:latin typeface="標楷體" panose="03000509000000000000" pitchFamily="65" charset="-120"/>
                          <a:ea typeface="標楷體" panose="03000509000000000000" pitchFamily="65" charset="-120"/>
                        </a:rPr>
                        <a:t>專書閱讀心得寫作</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r>
              <a:tr h="36259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800" kern="100" dirty="0">
                          <a:effectLst/>
                          <a:latin typeface="標楷體" panose="03000509000000000000" pitchFamily="65" charset="-120"/>
                          <a:ea typeface="標楷體" panose="03000509000000000000" pitchFamily="65" charset="-120"/>
                        </a:rPr>
                        <a:t>選擇題</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zh-TW" sz="1800" kern="100" dirty="0">
                          <a:effectLst/>
                          <a:latin typeface="標楷體" panose="03000509000000000000" pitchFamily="65" charset="-120"/>
                          <a:ea typeface="標楷體" panose="03000509000000000000" pitchFamily="65" charset="-120"/>
                        </a:rPr>
                        <a:t>實務</a:t>
                      </a:r>
                    </a:p>
                    <a:p>
                      <a:pPr algn="ctr">
                        <a:spcAft>
                          <a:spcPts val="0"/>
                        </a:spcAft>
                      </a:pPr>
                      <a:r>
                        <a:rPr lang="zh-TW" sz="1800" kern="100" dirty="0">
                          <a:effectLst/>
                          <a:latin typeface="標楷體" panose="03000509000000000000" pitchFamily="65" charset="-120"/>
                          <a:ea typeface="標楷體" panose="03000509000000000000" pitchFamily="65" charset="-120"/>
                        </a:rPr>
                        <a:t>寫作題</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r>
              <a:tr h="264881">
                <a:tc>
                  <a:txBody>
                    <a:bodyPr/>
                    <a:lstStyle/>
                    <a:p>
                      <a:pPr algn="just">
                        <a:spcAft>
                          <a:spcPts val="0"/>
                        </a:spcAft>
                      </a:pPr>
                      <a:r>
                        <a:rPr lang="zh-TW" altLang="en-US" sz="1800" kern="100" dirty="0" smtClean="0">
                          <a:effectLst/>
                          <a:latin typeface="標楷體" panose="03000509000000000000" pitchFamily="65" charset="-120"/>
                          <a:ea typeface="標楷體" panose="03000509000000000000" pitchFamily="65" charset="-120"/>
                          <a:cs typeface="Times New Roman" panose="02020603050405020304" pitchFamily="18" charset="0"/>
                        </a:rPr>
                        <a:t>占訓練總成績百分比</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altLang="zh-TW" sz="1800" kern="100" dirty="0" smtClean="0">
                          <a:effectLst/>
                          <a:latin typeface="標楷體" panose="03000509000000000000" pitchFamily="65" charset="-120"/>
                          <a:ea typeface="標楷體" panose="03000509000000000000" pitchFamily="65" charset="-120"/>
                          <a:cs typeface="Times New Roman" panose="02020603050405020304" pitchFamily="18" charset="0"/>
                        </a:rPr>
                        <a:t>25%</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altLang="zh-TW" sz="1800" kern="100" dirty="0" smtClean="0">
                          <a:effectLst/>
                          <a:latin typeface="標楷體" panose="03000509000000000000" pitchFamily="65" charset="-120"/>
                          <a:ea typeface="標楷體" panose="03000509000000000000" pitchFamily="65" charset="-120"/>
                          <a:cs typeface="Times New Roman" panose="02020603050405020304" pitchFamily="18" charset="0"/>
                        </a:rPr>
                        <a:t>30%</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altLang="zh-TW" sz="1800" kern="100" dirty="0" smtClean="0">
                          <a:effectLst/>
                          <a:latin typeface="標楷體" panose="03000509000000000000" pitchFamily="65" charset="-120"/>
                          <a:ea typeface="標楷體" panose="03000509000000000000" pitchFamily="65" charset="-120"/>
                          <a:cs typeface="Times New Roman" panose="02020603050405020304" pitchFamily="18" charset="0"/>
                        </a:rPr>
                        <a:t>20%</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altLang="zh-TW" sz="1800" kern="100" dirty="0" smtClean="0">
                          <a:effectLst/>
                          <a:latin typeface="標楷體" panose="03000509000000000000" pitchFamily="65" charset="-120"/>
                          <a:ea typeface="標楷體" panose="03000509000000000000" pitchFamily="65" charset="-120"/>
                          <a:cs typeface="Times New Roman" panose="02020603050405020304" pitchFamily="18" charset="0"/>
                        </a:rPr>
                        <a:t>20%</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altLang="zh-TW" sz="1800" kern="100" dirty="0" smtClean="0">
                          <a:effectLst/>
                          <a:latin typeface="標楷體" panose="03000509000000000000" pitchFamily="65" charset="-120"/>
                          <a:ea typeface="標楷體" panose="03000509000000000000" pitchFamily="65" charset="-120"/>
                          <a:cs typeface="Times New Roman" panose="02020603050405020304" pitchFamily="18" charset="0"/>
                        </a:rPr>
                        <a:t>5%</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r>
              <a:tr h="264881">
                <a:tc>
                  <a:txBody>
                    <a:bodyPr/>
                    <a:lstStyle/>
                    <a:p>
                      <a:pPr algn="just">
                        <a:spcAft>
                          <a:spcPts val="0"/>
                        </a:spcAft>
                      </a:pPr>
                      <a:r>
                        <a:rPr lang="zh-TW" sz="1800" kern="100" dirty="0">
                          <a:effectLst/>
                          <a:latin typeface="標楷體" panose="03000509000000000000" pitchFamily="65" charset="-120"/>
                          <a:ea typeface="標楷體" panose="03000509000000000000" pitchFamily="65" charset="-120"/>
                        </a:rPr>
                        <a:t>原始分數</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標楷體" panose="03000509000000000000" pitchFamily="65" charset="-120"/>
                          <a:ea typeface="標楷體" panose="03000509000000000000" pitchFamily="65" charset="-120"/>
                        </a:rPr>
                        <a:t>66</a:t>
                      </a:r>
                      <a:endParaRPr lang="zh-TW" sz="18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標楷體" panose="03000509000000000000" pitchFamily="65" charset="-120"/>
                          <a:ea typeface="標楷體" panose="03000509000000000000" pitchFamily="65" charset="-120"/>
                        </a:rPr>
                        <a:t>65</a:t>
                      </a:r>
                      <a:endParaRPr lang="zh-TW" sz="18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標楷體" panose="03000509000000000000" pitchFamily="65" charset="-120"/>
                          <a:ea typeface="標楷體" panose="03000509000000000000" pitchFamily="65" charset="-120"/>
                        </a:rPr>
                        <a:t>80</a:t>
                      </a:r>
                      <a:endParaRPr lang="zh-TW" sz="18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標楷體" panose="03000509000000000000" pitchFamily="65" charset="-120"/>
                          <a:ea typeface="標楷體" panose="03000509000000000000" pitchFamily="65" charset="-120"/>
                        </a:rPr>
                        <a:t>66</a:t>
                      </a:r>
                      <a:endParaRPr lang="zh-TW" sz="1800" kern="10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標楷體" panose="03000509000000000000" pitchFamily="65" charset="-120"/>
                          <a:ea typeface="標楷體" panose="03000509000000000000" pitchFamily="65" charset="-120"/>
                        </a:rPr>
                        <a:t>80</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7884786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7375BD19-2934-4002-BCA4-1BFCEC6B181B}" type="slidenum">
              <a:rPr lang="zh-TW" altLang="en-US" smtClean="0"/>
              <a:pPr>
                <a:defRPr/>
              </a:pPr>
              <a:t>27</a:t>
            </a:fld>
            <a:endParaRPr lang="zh-TW" altLang="en-US"/>
          </a:p>
        </p:txBody>
      </p:sp>
      <p:sp>
        <p:nvSpPr>
          <p:cNvPr id="5" name="矩形 4"/>
          <p:cNvSpPr/>
          <p:nvPr/>
        </p:nvSpPr>
        <p:spPr>
          <a:xfrm>
            <a:off x="2555776" y="2132856"/>
            <a:ext cx="4572000" cy="2246769"/>
          </a:xfrm>
          <a:prstGeom prst="rect">
            <a:avLst/>
          </a:prstGeom>
        </p:spPr>
        <p:txBody>
          <a:bodyPr>
            <a:spAutoFit/>
          </a:bodyPr>
          <a:lstStyle/>
          <a:p>
            <a:r>
              <a:rPr lang="zh-TW" altLang="en-US" sz="7000" dirty="0">
                <a:latin typeface="標楷體" pitchFamily="65" charset="-120"/>
                <a:ea typeface="標楷體" pitchFamily="65" charset="-120"/>
              </a:rPr>
              <a:t>簡報結束</a:t>
            </a:r>
            <a:r>
              <a:rPr lang="en-US" altLang="zh-TW" sz="7000" dirty="0">
                <a:latin typeface="標楷體" pitchFamily="65" charset="-120"/>
                <a:ea typeface="標楷體" pitchFamily="65" charset="-120"/>
              </a:rPr>
              <a:t/>
            </a:r>
            <a:br>
              <a:rPr lang="en-US" altLang="zh-TW" sz="7000" dirty="0">
                <a:latin typeface="標楷體" pitchFamily="65" charset="-120"/>
                <a:ea typeface="標楷體" pitchFamily="65" charset="-120"/>
              </a:rPr>
            </a:br>
            <a:r>
              <a:rPr lang="zh-TW" altLang="en-US" sz="7000" dirty="0">
                <a:latin typeface="標楷體" pitchFamily="65" charset="-120"/>
                <a:ea typeface="標楷體" pitchFamily="65" charset="-120"/>
              </a:rPr>
              <a:t>敬請指教</a:t>
            </a:r>
            <a:endParaRPr lang="zh-TW" altLang="en-US" sz="7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4221088"/>
            <a:ext cx="2532385" cy="2392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24585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939721"/>
            <a:ext cx="8280920" cy="1143000"/>
          </a:xfrm>
        </p:spPr>
        <p:txBody>
          <a:bodyPr>
            <a:noAutofit/>
          </a:bodyPr>
          <a:lstStyle/>
          <a:p>
            <a:r>
              <a:rPr lang="zh-TW" altLang="en-US" sz="3000" dirty="0" smtClean="0">
                <a:solidFill>
                  <a:schemeClr val="tx1"/>
                </a:solidFill>
                <a:latin typeface="標楷體" pitchFamily="65" charset="-120"/>
                <a:ea typeface="標楷體" pitchFamily="65" charset="-120"/>
              </a:rPr>
              <a:t>依據公務人員考試錄取人員訓練辦法第</a:t>
            </a:r>
            <a:r>
              <a:rPr lang="en-US" altLang="zh-TW" sz="3000" dirty="0" smtClean="0">
                <a:solidFill>
                  <a:schemeClr val="tx1"/>
                </a:solidFill>
                <a:latin typeface="標楷體" pitchFamily="65" charset="-120"/>
                <a:ea typeface="標楷體" pitchFamily="65" charset="-120"/>
              </a:rPr>
              <a:t>6</a:t>
            </a:r>
            <a:r>
              <a:rPr lang="zh-TW" altLang="en-US" sz="3000" dirty="0" smtClean="0">
                <a:solidFill>
                  <a:schemeClr val="tx1"/>
                </a:solidFill>
                <a:latin typeface="標楷體" pitchFamily="65" charset="-120"/>
                <a:ea typeface="標楷體" pitchFamily="65" charset="-120"/>
              </a:rPr>
              <a:t>條規定，考試錄取人員訓練類別及辦理機關區分如下</a:t>
            </a:r>
            <a:r>
              <a:rPr lang="zh-TW" altLang="en-US" sz="3000" dirty="0">
                <a:solidFill>
                  <a:schemeClr val="tx1"/>
                </a:solidFill>
                <a:latin typeface="標楷體" pitchFamily="65" charset="-120"/>
                <a:ea typeface="標楷體" pitchFamily="65" charset="-120"/>
              </a:rPr>
              <a:t>：</a:t>
            </a:r>
            <a:endParaRPr lang="zh-TW" altLang="en-US" sz="3000" dirty="0">
              <a:solidFill>
                <a:schemeClr val="tx1"/>
              </a:solidFill>
              <a:latin typeface="Times New Roman" pitchFamily="18" charset="0"/>
              <a:ea typeface="+mn-ea"/>
              <a:cs typeface="Times New Roman" pitchFamily="18" charset="0"/>
            </a:endParaRPr>
          </a:p>
        </p:txBody>
      </p:sp>
      <p:graphicFrame>
        <p:nvGraphicFramePr>
          <p:cNvPr id="3" name="內容版面配置區 2"/>
          <p:cNvGraphicFramePr>
            <a:graphicFrameLocks noGrp="1"/>
          </p:cNvGraphicFramePr>
          <p:nvPr>
            <p:ph idx="1"/>
            <p:extLst>
              <p:ext uri="{D42A27DB-BD31-4B8C-83A1-F6EECF244321}">
                <p14:modId xmlns:p14="http://schemas.microsoft.com/office/powerpoint/2010/main" val="3773576198"/>
              </p:ext>
            </p:extLst>
          </p:nvPr>
        </p:nvGraphicFramePr>
        <p:xfrm>
          <a:off x="683568" y="2401161"/>
          <a:ext cx="7920037" cy="32414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投影片編號版面配置區 4"/>
          <p:cNvSpPr>
            <a:spLocks noGrp="1"/>
          </p:cNvSpPr>
          <p:nvPr>
            <p:ph type="sldNum" sz="quarter" idx="12"/>
          </p:nvPr>
        </p:nvSpPr>
        <p:spPr/>
        <p:txBody>
          <a:bodyPr/>
          <a:lstStyle/>
          <a:p>
            <a:fld id="{73DA0BB7-265A-403C-9275-D587AB510EDC}" type="slidenum">
              <a:rPr lang="zh-TW" altLang="en-US" smtClean="0"/>
              <a:pPr/>
              <a:t>3</a:t>
            </a:fld>
            <a:endParaRPr lang="zh-TW" altLang="en-US"/>
          </a:p>
        </p:txBody>
      </p:sp>
      <p:pic>
        <p:nvPicPr>
          <p:cNvPr id="6" name="圖片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
        <p:nvSpPr>
          <p:cNvPr id="7" name="標題 1"/>
          <p:cNvSpPr txBox="1">
            <a:spLocks/>
          </p:cNvSpPr>
          <p:nvPr/>
        </p:nvSpPr>
        <p:spPr bwMode="auto">
          <a:xfrm>
            <a:off x="-108520" y="188640"/>
            <a:ext cx="8280920" cy="638944"/>
          </a:xfrm>
          <a:prstGeom prst="rect">
            <a:avLst/>
          </a:prstGeom>
          <a:noFill/>
          <a:ln w="9525">
            <a:noFill/>
            <a:miter lim="800000"/>
            <a:headEnd/>
            <a:tailEnd/>
          </a:ln>
        </p:spPr>
        <p:txBody>
          <a:bodyPr vert="horz" wrap="square" lIns="0" tIns="45720" rIns="0" bIns="0" numCol="1" anchor="b" anchorCtr="0" compatLnSpc="1">
            <a:prstTxWarp prst="textNoShape">
              <a:avLst/>
            </a:prstTxWarp>
            <a:noAutofit/>
          </a:bodyPr>
          <a:lst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eaLnBrk="0" fontAlgn="base" hangingPunct="0">
              <a:spcBef>
                <a:spcPct val="0"/>
              </a:spcBef>
              <a:spcAft>
                <a:spcPct val="0"/>
              </a:spcAft>
              <a:defRPr sz="5000">
                <a:solidFill>
                  <a:schemeClr val="tx2"/>
                </a:solidFill>
                <a:latin typeface="Calibri" pitchFamily="34" charset="0"/>
                <a:ea typeface="微軟正黑體" pitchFamily="34" charset="-120"/>
              </a:defRPr>
            </a:lvl6pPr>
            <a:lvl7pPr marL="914400" algn="l" rtl="0" eaLnBrk="0" fontAlgn="base" hangingPunct="0">
              <a:spcBef>
                <a:spcPct val="0"/>
              </a:spcBef>
              <a:spcAft>
                <a:spcPct val="0"/>
              </a:spcAft>
              <a:defRPr sz="5000">
                <a:solidFill>
                  <a:schemeClr val="tx2"/>
                </a:solidFill>
                <a:latin typeface="Calibri" pitchFamily="34" charset="0"/>
                <a:ea typeface="微軟正黑體" pitchFamily="34" charset="-120"/>
              </a:defRPr>
            </a:lvl7pPr>
            <a:lvl8pPr marL="1371600" algn="l" rtl="0" eaLnBrk="0" fontAlgn="base" hangingPunct="0">
              <a:spcBef>
                <a:spcPct val="0"/>
              </a:spcBef>
              <a:spcAft>
                <a:spcPct val="0"/>
              </a:spcAft>
              <a:defRPr sz="5000">
                <a:solidFill>
                  <a:schemeClr val="tx2"/>
                </a:solidFill>
                <a:latin typeface="Calibri" pitchFamily="34" charset="0"/>
                <a:ea typeface="微軟正黑體" pitchFamily="34" charset="-120"/>
              </a:defRPr>
            </a:lvl8pPr>
            <a:lvl9pPr marL="1828800" algn="l" rtl="0" eaLnBrk="0" fontAlgn="base" hangingPunct="0">
              <a:spcBef>
                <a:spcPct val="0"/>
              </a:spcBef>
              <a:spcAft>
                <a:spcPct val="0"/>
              </a:spcAft>
              <a:defRPr sz="5000">
                <a:solidFill>
                  <a:schemeClr val="tx2"/>
                </a:solidFill>
                <a:latin typeface="Calibri" pitchFamily="34" charset="0"/>
                <a:ea typeface="微軟正黑體" pitchFamily="34" charset="-120"/>
              </a:defRPr>
            </a:lvl9pPr>
          </a:lstStyle>
          <a:p>
            <a:pPr marL="1074738" indent="-1074738" algn="ct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壹</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、背景說明</a:t>
            </a:r>
            <a:endParaRPr lang="zh-TW" altLang="en-US" b="1" kern="0"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81558407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80920" cy="576064"/>
          </a:xfrm>
        </p:spPr>
        <p:txBody>
          <a:bodyPr>
            <a:noAutofit/>
          </a:bodyPr>
          <a:lstStyle/>
          <a:p>
            <a:pPr indent="-1074738" algn="ct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貳、法源依據（一）</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467544" y="1196752"/>
            <a:ext cx="8352928" cy="4464496"/>
          </a:xfrm>
        </p:spPr>
        <p:txBody>
          <a:bodyPr>
            <a:normAutofit/>
          </a:bodyPr>
          <a:lstStyle/>
          <a:p>
            <a:pPr marL="0" indent="0" algn="just">
              <a:buNone/>
            </a:pPr>
            <a:r>
              <a:rPr lang="zh-TW" altLang="en-US" sz="3000" b="1" dirty="0" smtClean="0">
                <a:solidFill>
                  <a:srgbClr val="FF0000"/>
                </a:solidFill>
                <a:latin typeface="標楷體" panose="03000509000000000000" pitchFamily="65" charset="-120"/>
                <a:ea typeface="標楷體" panose="03000509000000000000" pitchFamily="65" charset="-120"/>
              </a:rPr>
              <a:t>「基礎訓練」</a:t>
            </a:r>
            <a:r>
              <a:rPr lang="zh-TW" altLang="en-US" sz="3000" dirty="0" smtClean="0">
                <a:latin typeface="標楷體" panose="03000509000000000000" pitchFamily="65" charset="-120"/>
                <a:ea typeface="標楷體" panose="03000509000000000000" pitchFamily="65" charset="-120"/>
              </a:rPr>
              <a:t>及</a:t>
            </a:r>
            <a:r>
              <a:rPr lang="zh-TW" altLang="en-US" sz="3000" b="1" dirty="0" smtClean="0">
                <a:solidFill>
                  <a:srgbClr val="FF0000"/>
                </a:solidFill>
                <a:latin typeface="標楷體" panose="03000509000000000000" pitchFamily="65" charset="-120"/>
                <a:ea typeface="標楷體" panose="03000509000000000000" pitchFamily="65" charset="-120"/>
              </a:rPr>
              <a:t>「實務訓練」</a:t>
            </a:r>
            <a:r>
              <a:rPr lang="zh-TW" altLang="en-US" sz="3000" dirty="0" smtClean="0">
                <a:latin typeface="標楷體" panose="03000509000000000000" pitchFamily="65" charset="-120"/>
                <a:ea typeface="標楷體" panose="03000509000000000000" pitchFamily="65" charset="-120"/>
              </a:rPr>
              <a:t>之成績考核作業應配合實務運作需要並參考下列法規訂</a:t>
            </a:r>
            <a:r>
              <a:rPr lang="zh-TW" altLang="en-US" sz="3000" dirty="0">
                <a:latin typeface="標楷體" panose="03000509000000000000" pitchFamily="65" charset="-120"/>
                <a:ea typeface="標楷體" panose="03000509000000000000" pitchFamily="65" charset="-120"/>
              </a:rPr>
              <a:t>定。</a:t>
            </a: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4</a:t>
            </a:fld>
            <a:endParaRPr lang="zh-TW" altLang="en-US"/>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graphicFrame>
        <p:nvGraphicFramePr>
          <p:cNvPr id="7" name="資料庫圖表 6"/>
          <p:cNvGraphicFramePr/>
          <p:nvPr>
            <p:extLst>
              <p:ext uri="{D42A27DB-BD31-4B8C-83A1-F6EECF244321}">
                <p14:modId xmlns:p14="http://schemas.microsoft.com/office/powerpoint/2010/main" val="1275178513"/>
              </p:ext>
            </p:extLst>
          </p:nvPr>
        </p:nvGraphicFramePr>
        <p:xfrm>
          <a:off x="971600" y="2204864"/>
          <a:ext cx="7488832" cy="35762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1336966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80920" cy="494928"/>
          </a:xfrm>
        </p:spPr>
        <p:txBody>
          <a:bodyPr>
            <a:noAutofit/>
          </a:bodyPr>
          <a:lstStyle/>
          <a:p>
            <a:pPr indent="-1074738" algn="ct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貳</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、法</a:t>
            </a: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源依據</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（二）</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827584" y="1553670"/>
            <a:ext cx="7560840" cy="4608512"/>
          </a:xfrm>
        </p:spPr>
        <p:txBody>
          <a:bodyPr>
            <a:noAutofit/>
          </a:bodyPr>
          <a:lstStyle/>
          <a:p>
            <a:pPr marL="0" indent="0" algn="just">
              <a:lnSpc>
                <a:spcPct val="150000"/>
              </a:lnSpc>
              <a:buNone/>
            </a:pPr>
            <a:r>
              <a:rPr lang="zh-TW" altLang="en-US" sz="3200" dirty="0" smtClean="0">
                <a:latin typeface="標楷體" panose="03000509000000000000" pitchFamily="65" charset="-120"/>
                <a:ea typeface="標楷體" panose="03000509000000000000" pitchFamily="65" charset="-120"/>
              </a:rPr>
              <a:t>訓練計畫有關</a:t>
            </a:r>
            <a:r>
              <a:rPr lang="zh-TW" altLang="en-US" sz="3200" b="1" dirty="0" smtClean="0">
                <a:solidFill>
                  <a:srgbClr val="FF0000"/>
                </a:solidFill>
                <a:latin typeface="標楷體" panose="03000509000000000000" pitchFamily="65" charset="-120"/>
                <a:ea typeface="標楷體" panose="03000509000000000000" pitchFamily="65" charset="-120"/>
              </a:rPr>
              <a:t>「其他訓練」</a:t>
            </a:r>
            <a:r>
              <a:rPr lang="zh-TW" altLang="en-US" sz="3200" dirty="0" smtClean="0">
                <a:latin typeface="標楷體" panose="03000509000000000000" pitchFamily="65" charset="-120"/>
                <a:ea typeface="標楷體" panose="03000509000000000000" pitchFamily="65" charset="-120"/>
              </a:rPr>
              <a:t>之成績考核作業，依公務人員考試錄取人員訓練辦法第</a:t>
            </a:r>
            <a:r>
              <a:rPr lang="en-US" altLang="zh-TW" sz="3200" dirty="0" smtClean="0">
                <a:latin typeface="標楷體" panose="03000509000000000000" pitchFamily="65" charset="-120"/>
                <a:ea typeface="標楷體" panose="03000509000000000000" pitchFamily="65" charset="-120"/>
              </a:rPr>
              <a:t>3</a:t>
            </a:r>
            <a:r>
              <a:rPr lang="zh-TW" altLang="en-US" sz="3200" dirty="0" smtClean="0">
                <a:latin typeface="標楷體" panose="03000509000000000000" pitchFamily="65" charset="-120"/>
                <a:ea typeface="標楷體" panose="03000509000000000000" pitchFamily="65" charset="-120"/>
              </a:rPr>
              <a:t>條及第</a:t>
            </a:r>
            <a:r>
              <a:rPr lang="en-US" altLang="zh-TW" sz="3200" dirty="0" smtClean="0">
                <a:latin typeface="標楷體" panose="03000509000000000000" pitchFamily="65" charset="-120"/>
                <a:ea typeface="標楷體" panose="03000509000000000000" pitchFamily="65" charset="-120"/>
              </a:rPr>
              <a:t>10</a:t>
            </a:r>
            <a:r>
              <a:rPr lang="zh-TW" altLang="en-US" sz="3200" dirty="0" smtClean="0">
                <a:latin typeface="標楷體" panose="03000509000000000000" pitchFamily="65" charset="-120"/>
                <a:ea typeface="標楷體" panose="03000509000000000000" pitchFamily="65" charset="-120"/>
              </a:rPr>
              <a:t>條規定，依實務</a:t>
            </a:r>
            <a:r>
              <a:rPr lang="zh-TW" altLang="en-US" sz="3200" dirty="0">
                <a:latin typeface="標楷體" panose="03000509000000000000" pitchFamily="65" charset="-120"/>
                <a:ea typeface="標楷體" panose="03000509000000000000" pitchFamily="65" charset="-120"/>
              </a:rPr>
              <a:t>運作</a:t>
            </a:r>
            <a:r>
              <a:rPr lang="zh-TW" altLang="en-US" sz="3200" dirty="0" smtClean="0">
                <a:latin typeface="標楷體" panose="03000509000000000000" pitchFamily="65" charset="-120"/>
                <a:ea typeface="標楷體" panose="03000509000000000000" pitchFamily="65" charset="-120"/>
              </a:rPr>
              <a:t>需要於訓練計畫中訂定之。</a:t>
            </a:r>
            <a:endParaRPr lang="en-US" altLang="zh-TW" sz="3200" dirty="0" smtClean="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5</a:t>
            </a:fld>
            <a:endParaRPr lang="zh-TW" altLang="en-US"/>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408021154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80920" cy="494928"/>
          </a:xfrm>
        </p:spPr>
        <p:txBody>
          <a:bodyPr>
            <a:noAutofit/>
          </a:bodyPr>
          <a:lstStyle/>
          <a:p>
            <a:pPr indent="-1074738" algn="ct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參、共通性訂定原則</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827584" y="1268760"/>
            <a:ext cx="7560840" cy="4608512"/>
          </a:xfrm>
        </p:spPr>
        <p:txBody>
          <a:bodyPr>
            <a:noAutofit/>
          </a:bodyPr>
          <a:lstStyle/>
          <a:p>
            <a:pPr algn="just"/>
            <a:r>
              <a:rPr lang="zh-TW" altLang="en-US" sz="3200" dirty="0" smtClean="0">
                <a:latin typeface="標楷體" panose="03000509000000000000" pitchFamily="65" charset="-120"/>
                <a:ea typeface="標楷體" panose="03000509000000000000" pitchFamily="65" charset="-120"/>
              </a:rPr>
              <a:t>各</a:t>
            </a:r>
            <a:r>
              <a:rPr lang="zh-TW" altLang="en-US" sz="3200" dirty="0">
                <a:latin typeface="標楷體" panose="03000509000000000000" pitchFamily="65" charset="-120"/>
                <a:ea typeface="標楷體" panose="03000509000000000000" pitchFamily="65" charset="-120"/>
              </a:rPr>
              <a:t>申辦考試機關於訂定訓練計畫前，得進行訓練需求調查，以確認考試錄取人員所需知識、技術與能力，俾據以規劃相關訓練並設計適配之考評機制。</a:t>
            </a:r>
          </a:p>
          <a:p>
            <a:pPr algn="just"/>
            <a:r>
              <a:rPr lang="zh-TW" altLang="en-US" sz="3200" dirty="0" smtClean="0">
                <a:latin typeface="標楷體" panose="03000509000000000000" pitchFamily="65" charset="-120"/>
                <a:ea typeface="標楷體" panose="03000509000000000000" pitchFamily="65" charset="-120"/>
              </a:rPr>
              <a:t>為強化成績考核作業的嚴謹性及保障受訓人員權益，各申辦考試機關訂定訓練計畫時應敘明「考核項目」、「評分方式」、「獎懲規定」及「成績不及格處理方式」之規定。</a:t>
            </a:r>
            <a:endParaRPr lang="zh-TW" altLang="en-US" sz="3200"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6</a:t>
            </a:fld>
            <a:endParaRPr lang="zh-TW" altLang="en-US"/>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117773507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a:xfrm>
            <a:off x="467544" y="2564904"/>
            <a:ext cx="8280920" cy="1008112"/>
          </a:xfrm>
        </p:spPr>
        <p:txBody>
          <a:bodyPr>
            <a:noAutofit/>
          </a:bodyPr>
          <a:lstStyle/>
          <a:p>
            <a:pPr indent="-1074738" algn="ctr"/>
            <a:r>
              <a:rPr lang="en-US" altLang="zh-TW" sz="3200"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sz="3200"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en-US" altLang="zh-TW" sz="3200"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sz="3200"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肆</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、成績考核訂定個別原則及　　</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　</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範例（其他訓練部分）</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投影片編號版面配置區 3"/>
          <p:cNvSpPr>
            <a:spLocks noGrp="1"/>
          </p:cNvSpPr>
          <p:nvPr>
            <p:ph type="sldNum" sz="quarter" idx="12"/>
          </p:nvPr>
        </p:nvSpPr>
        <p:spPr/>
        <p:txBody>
          <a:bodyPr/>
          <a:lstStyle/>
          <a:p>
            <a:pPr>
              <a:defRPr/>
            </a:pPr>
            <a:fld id="{7375BD19-2934-4002-BCA4-1BFCEC6B181B}" type="slidenum">
              <a:rPr lang="zh-TW" altLang="en-US" smtClean="0"/>
              <a:pPr>
                <a:defRPr/>
              </a:pPr>
              <a:t>7</a:t>
            </a:fld>
            <a:endParaRPr lang="zh-TW" altLang="en-US"/>
          </a:p>
        </p:txBody>
      </p:sp>
      <p:pic>
        <p:nvPicPr>
          <p:cNvPr id="5" name="圖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36799822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42970" y="548680"/>
            <a:ext cx="8280920" cy="504056"/>
          </a:xfrm>
        </p:spPr>
        <p:txBody>
          <a:bodyPr>
            <a:noAutofit/>
          </a:bodyPr>
          <a:lstStyle/>
          <a:p>
            <a:pPr indent="-1074738" algn="ctr"/>
            <a:r>
              <a:rPr lang="en-US" altLang="zh-TW" sz="3600"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sz="3600"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en-US" altLang="zh-TW" sz="3600"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sz="3600"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一、考核項目－訂定原則</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4" name="內容版面配置區 3"/>
          <p:cNvSpPr>
            <a:spLocks noGrp="1"/>
          </p:cNvSpPr>
          <p:nvPr>
            <p:ph idx="1"/>
          </p:nvPr>
        </p:nvSpPr>
        <p:spPr>
          <a:xfrm>
            <a:off x="755576" y="1268760"/>
            <a:ext cx="7920880" cy="4464496"/>
          </a:xfrm>
        </p:spPr>
        <p:txBody>
          <a:bodyPr>
            <a:noAutofit/>
          </a:bodyPr>
          <a:lstStyle/>
          <a:p>
            <a:pPr algn="just">
              <a:lnSpc>
                <a:spcPct val="150000"/>
              </a:lnSpc>
            </a:pPr>
            <a:r>
              <a:rPr lang="zh-TW" altLang="en-US" sz="3200" dirty="0">
                <a:latin typeface="標楷體" panose="03000509000000000000" pitchFamily="65" charset="-120"/>
                <a:ea typeface="標楷體" panose="03000509000000000000" pitchFamily="65" charset="-120"/>
              </a:rPr>
              <a:t>考核項目</a:t>
            </a:r>
            <a:r>
              <a:rPr lang="zh-TW" altLang="en-US" sz="3200" b="1" dirty="0">
                <a:solidFill>
                  <a:srgbClr val="FF0000"/>
                </a:solidFill>
                <a:latin typeface="標楷體" panose="03000509000000000000" pitchFamily="65" charset="-120"/>
                <a:ea typeface="標楷體" panose="03000509000000000000" pitchFamily="65" charset="-120"/>
              </a:rPr>
              <a:t>得採</a:t>
            </a:r>
            <a:r>
              <a:rPr lang="zh-TW" altLang="en-US" sz="3200" dirty="0">
                <a:latin typeface="標楷體" panose="03000509000000000000" pitchFamily="65" charset="-120"/>
                <a:ea typeface="標楷體" panose="03000509000000000000" pitchFamily="65" charset="-120"/>
              </a:rPr>
              <a:t>學科測驗、口試、體能（技）測驗、模擬演練或其他考評方式，由申辦考試機關依實務運作需要自行擇採</a:t>
            </a:r>
            <a:r>
              <a:rPr lang="zh-TW" altLang="en-US" sz="3200" dirty="0" smtClean="0">
                <a:latin typeface="標楷體" panose="03000509000000000000" pitchFamily="65" charset="-120"/>
                <a:ea typeface="標楷體" panose="03000509000000000000" pitchFamily="65" charset="-120"/>
              </a:rPr>
              <a:t>。</a:t>
            </a:r>
            <a:endParaRPr lang="en-US" altLang="zh-TW" sz="3200" dirty="0" smtClean="0">
              <a:latin typeface="標楷體" panose="03000509000000000000" pitchFamily="65" charset="-120"/>
              <a:ea typeface="標楷體" panose="03000509000000000000" pitchFamily="65" charset="-120"/>
            </a:endParaRPr>
          </a:p>
          <a:p>
            <a:pPr algn="just">
              <a:lnSpc>
                <a:spcPct val="150000"/>
              </a:lnSpc>
            </a:pPr>
            <a:r>
              <a:rPr lang="zh-TW" altLang="en-US" sz="3200" dirty="0" smtClean="0">
                <a:latin typeface="標楷體" panose="03000509000000000000" pitchFamily="65" charset="-120"/>
                <a:ea typeface="標楷體" panose="03000509000000000000" pitchFamily="65" charset="-120"/>
              </a:rPr>
              <a:t>訓練</a:t>
            </a:r>
            <a:r>
              <a:rPr lang="zh-TW" altLang="en-US" sz="3200" dirty="0">
                <a:latin typeface="標楷體" panose="03000509000000000000" pitchFamily="65" charset="-120"/>
                <a:ea typeface="標楷體" panose="03000509000000000000" pitchFamily="65" charset="-120"/>
              </a:rPr>
              <a:t>計畫</a:t>
            </a:r>
            <a:r>
              <a:rPr lang="zh-TW" altLang="en-US" sz="3200" b="1" dirty="0">
                <a:solidFill>
                  <a:srgbClr val="FF0000"/>
                </a:solidFill>
                <a:latin typeface="標楷體" panose="03000509000000000000" pitchFamily="65" charset="-120"/>
                <a:ea typeface="標楷體" panose="03000509000000000000" pitchFamily="65" charset="-120"/>
              </a:rPr>
              <a:t>應敘明</a:t>
            </a:r>
            <a:r>
              <a:rPr lang="zh-TW" altLang="en-US" sz="3200" dirty="0">
                <a:latin typeface="標楷體" panose="03000509000000000000" pitchFamily="65" charset="-120"/>
                <a:ea typeface="標楷體" panose="03000509000000000000" pitchFamily="65" charset="-120"/>
              </a:rPr>
              <a:t>考核項目、範圍、時間及內容等事項，並採適當方式</a:t>
            </a:r>
            <a:r>
              <a:rPr lang="zh-TW" altLang="en-US" sz="3200" dirty="0" smtClean="0">
                <a:latin typeface="標楷體" panose="03000509000000000000" pitchFamily="65" charset="-120"/>
                <a:ea typeface="標楷體" panose="03000509000000000000" pitchFamily="65" charset="-120"/>
              </a:rPr>
              <a:t>公告後據以執行。</a:t>
            </a:r>
            <a:endParaRPr lang="zh-TW" altLang="en-US" sz="3200"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8</a:t>
            </a:fld>
            <a:endParaRPr lang="zh-TW" altLang="en-US"/>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281839164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442970" y="3456"/>
            <a:ext cx="8280920" cy="1475656"/>
          </a:xfrm>
        </p:spPr>
        <p:txBody>
          <a:bodyPr>
            <a:noAutofit/>
          </a:bodyPr>
          <a:lstStyle/>
          <a:p>
            <a:pPr indent="-1074738" algn="ctr">
              <a:lnSpc>
                <a:spcPts val="5000"/>
              </a:lnSpc>
            </a:pPr>
            <a:r>
              <a:rPr lang="zh-TW" altLang="en-US" b="1" dirty="0">
                <a:effectLst>
                  <a:outerShdw blurRad="38100" dist="38100" dir="2700000" algn="tl">
                    <a:schemeClr val="bg1">
                      <a:lumMod val="65000"/>
                      <a:alpha val="43000"/>
                    </a:schemeClr>
                  </a:outerShdw>
                </a:effectLst>
                <a:latin typeface="標楷體" pitchFamily="65" charset="-120"/>
                <a:ea typeface="標楷體" pitchFamily="65" charset="-120"/>
              </a:rPr>
              <a:t>一</a:t>
            </a: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、考核項目－參考範例</a:t>
            </a:r>
            <a: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t/>
            </a:r>
            <a:br>
              <a:rPr lang="en-US" altLang="zh-TW" b="1" dirty="0" smtClean="0">
                <a:effectLst>
                  <a:outerShdw blurRad="38100" dist="38100" dir="2700000" algn="tl">
                    <a:schemeClr val="bg1">
                      <a:lumMod val="65000"/>
                      <a:alpha val="43000"/>
                    </a:schemeClr>
                  </a:outerShdw>
                </a:effectLst>
                <a:latin typeface="標楷體" pitchFamily="65" charset="-120"/>
                <a:ea typeface="標楷體" pitchFamily="65" charset="-120"/>
              </a:rPr>
            </a:br>
            <a:r>
              <a:rPr lang="zh-TW" altLang="en-US" b="1" dirty="0" smtClean="0">
                <a:effectLst>
                  <a:outerShdw blurRad="38100" dist="38100" dir="2700000" algn="tl">
                    <a:schemeClr val="bg1">
                      <a:lumMod val="65000"/>
                      <a:alpha val="43000"/>
                    </a:schemeClr>
                  </a:outerShdw>
                </a:effectLst>
                <a:latin typeface="標楷體" pitchFamily="65" charset="-120"/>
                <a:ea typeface="標楷體" pitchFamily="65" charset="-120"/>
              </a:rPr>
              <a:t>（學科測驗）</a:t>
            </a:r>
            <a:endParaRPr lang="zh-TW" altLang="en-US" b="1" dirty="0">
              <a:effectLst>
                <a:outerShdw blurRad="38100" dist="38100" dir="2700000" algn="tl">
                  <a:schemeClr val="bg1">
                    <a:lumMod val="65000"/>
                    <a:alpha val="43000"/>
                  </a:schemeClr>
                </a:outerShdw>
              </a:effectLst>
              <a:latin typeface="Times New Roman" pitchFamily="18" charset="0"/>
              <a:ea typeface="+mn-ea"/>
              <a:cs typeface="Times New Roman" pitchFamily="18" charset="0"/>
            </a:endParaRPr>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9</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3104177947"/>
              </p:ext>
            </p:extLst>
          </p:nvPr>
        </p:nvGraphicFramePr>
        <p:xfrm>
          <a:off x="827585" y="1476712"/>
          <a:ext cx="7848872" cy="5120640"/>
        </p:xfrm>
        <a:graphic>
          <a:graphicData uri="http://schemas.openxmlformats.org/drawingml/2006/table">
            <a:tbl>
              <a:tblPr firstRow="1">
                <a:tableStyleId>{21E4AEA4-8DFA-4A89-87EB-49C32662AFE0}</a:tableStyleId>
              </a:tblPr>
              <a:tblGrid>
                <a:gridCol w="5880136"/>
                <a:gridCol w="1968736"/>
              </a:tblGrid>
              <a:tr h="852095">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考核方式</a:t>
                      </a:r>
                      <a:endParaRPr lang="zh-TW" sz="2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c>
                  <a:txBody>
                    <a:bodyPr/>
                    <a:lstStyle/>
                    <a:p>
                      <a:pPr marL="0" algn="ctr">
                        <a:lnSpc>
                          <a:spcPct val="100000"/>
                        </a:lnSpc>
                        <a:spcAft>
                          <a:spcPts val="0"/>
                        </a:spcAft>
                      </a:pPr>
                      <a:r>
                        <a:rPr lang="zh-TW" sz="2800" kern="100" dirty="0">
                          <a:effectLst/>
                          <a:latin typeface="標楷體" panose="03000509000000000000" pitchFamily="65" charset="-120"/>
                          <a:ea typeface="標楷體" panose="03000509000000000000" pitchFamily="65" charset="-120"/>
                        </a:rPr>
                        <a:t>參考</a:t>
                      </a:r>
                      <a:r>
                        <a:rPr lang="zh-TW" sz="2800" kern="100" dirty="0" smtClean="0">
                          <a:effectLst/>
                          <a:latin typeface="標楷體" panose="03000509000000000000" pitchFamily="65" charset="-120"/>
                          <a:ea typeface="標楷體" panose="03000509000000000000" pitchFamily="65" charset="-120"/>
                        </a:rPr>
                        <a:t>或</a:t>
                      </a:r>
                      <a:endParaRPr lang="en-US" altLang="zh-TW" sz="2800" kern="100" dirty="0" smtClean="0">
                        <a:effectLst/>
                        <a:latin typeface="標楷體" panose="03000509000000000000" pitchFamily="65" charset="-120"/>
                        <a:ea typeface="標楷體" panose="03000509000000000000" pitchFamily="65" charset="-120"/>
                      </a:endParaRPr>
                    </a:p>
                    <a:p>
                      <a:pPr marL="0" algn="ctr">
                        <a:lnSpc>
                          <a:spcPct val="100000"/>
                        </a:lnSpc>
                        <a:spcAft>
                          <a:spcPts val="0"/>
                        </a:spcAft>
                      </a:pPr>
                      <a:r>
                        <a:rPr lang="zh-TW" sz="2800" kern="100" dirty="0" smtClean="0">
                          <a:effectLst/>
                          <a:latin typeface="標楷體" panose="03000509000000000000" pitchFamily="65" charset="-120"/>
                          <a:ea typeface="標楷體" panose="03000509000000000000" pitchFamily="65" charset="-120"/>
                        </a:rPr>
                        <a:t>改編</a:t>
                      </a:r>
                      <a:r>
                        <a:rPr lang="zh-TW" sz="2800" kern="100" dirty="0">
                          <a:effectLst/>
                          <a:latin typeface="標楷體" panose="03000509000000000000" pitchFamily="65" charset="-120"/>
                          <a:ea typeface="標楷體" panose="03000509000000000000" pitchFamily="65" charset="-120"/>
                        </a:rPr>
                        <a:t>來源</a:t>
                      </a:r>
                      <a:endParaRPr lang="zh-TW" sz="2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rgbClr val="C00000"/>
                    </a:solidFill>
                  </a:tcPr>
                </a:tc>
              </a:tr>
              <a:tr h="4187120">
                <a:tc>
                  <a:txBody>
                    <a:bodyPr/>
                    <a:lstStyle/>
                    <a:p>
                      <a:pPr marL="274320" indent="-274320" algn="just">
                        <a:lnSpc>
                          <a:spcPct val="100000"/>
                        </a:lnSpc>
                        <a:spcAft>
                          <a:spcPts val="0"/>
                        </a:spcAft>
                      </a:pPr>
                      <a:r>
                        <a:rPr lang="zh-TW" sz="2000" kern="100" dirty="0">
                          <a:effectLst/>
                          <a:latin typeface="標楷體" panose="03000509000000000000" pitchFamily="65" charset="-120"/>
                          <a:ea typeface="標楷體" panose="03000509000000000000" pitchFamily="65" charset="-120"/>
                        </a:rPr>
                        <a:t>學科測驗，依下列方式辦理：</a:t>
                      </a:r>
                    </a:p>
                    <a:p>
                      <a:pPr marL="811213" indent="-811213" algn="just">
                        <a:lnSpc>
                          <a:spcPct val="100000"/>
                        </a:lnSpc>
                        <a:spcAft>
                          <a:spcPts val="0"/>
                        </a:spcAft>
                      </a:pPr>
                      <a:r>
                        <a:rPr lang="zh-TW" sz="2000" kern="100" dirty="0">
                          <a:effectLst/>
                          <a:latin typeface="標楷體" panose="03000509000000000000" pitchFamily="65" charset="-120"/>
                          <a:ea typeface="標楷體" panose="03000509000000000000" pitchFamily="65" charset="-120"/>
                        </a:rPr>
                        <a:t>（一）測驗範圍</a:t>
                      </a:r>
                      <a:r>
                        <a:rPr lang="zh-TW" sz="2000" kern="100" dirty="0" smtClean="0">
                          <a:effectLst/>
                          <a:latin typeface="標楷體" panose="03000509000000000000" pitchFamily="65" charset="-120"/>
                          <a:ea typeface="標楷體" panose="03000509000000000000" pitchFamily="65" charset="-120"/>
                        </a:rPr>
                        <a:t>：</a:t>
                      </a:r>
                      <a:r>
                        <a:rPr lang="zh-TW" altLang="en-US" sz="2000" kern="100" dirty="0" smtClean="0">
                          <a:effectLst/>
                          <a:latin typeface="標楷體" panose="03000509000000000000" pitchFamily="65" charset="-120"/>
                          <a:ea typeface="標楷體" panose="03000509000000000000" pitchFamily="65" charset="-120"/>
                        </a:rPr>
                        <a:t>以保訓會發布之測驗課程及閱讀之專書為範圍</a:t>
                      </a:r>
                      <a:r>
                        <a:rPr lang="zh-TW" sz="2000" kern="100" dirty="0" smtClean="0">
                          <a:effectLst/>
                          <a:latin typeface="標楷體" panose="03000509000000000000" pitchFamily="65" charset="-120"/>
                          <a:ea typeface="標楷體" panose="03000509000000000000" pitchFamily="65" charset="-120"/>
                        </a:rPr>
                        <a:t>。</a:t>
                      </a:r>
                      <a:endParaRPr lang="zh-TW" sz="2000" kern="100" dirty="0">
                        <a:effectLst/>
                        <a:latin typeface="標楷體" panose="03000509000000000000" pitchFamily="65" charset="-120"/>
                        <a:ea typeface="標楷體" panose="03000509000000000000" pitchFamily="65" charset="-120"/>
                      </a:endParaRPr>
                    </a:p>
                    <a:p>
                      <a:pPr marL="792000" indent="-792000" algn="just">
                        <a:lnSpc>
                          <a:spcPct val="100000"/>
                        </a:lnSpc>
                        <a:spcAft>
                          <a:spcPts val="0"/>
                        </a:spcAft>
                      </a:pPr>
                      <a:r>
                        <a:rPr lang="zh-TW" sz="2000" kern="100" dirty="0">
                          <a:effectLst/>
                          <a:latin typeface="標楷體" panose="03000509000000000000" pitchFamily="65" charset="-120"/>
                          <a:ea typeface="標楷體" panose="03000509000000000000" pitchFamily="65" charset="-120"/>
                        </a:rPr>
                        <a:t>（二）測驗題型及時間</a:t>
                      </a:r>
                      <a:r>
                        <a:rPr lang="zh-TW" sz="2000" kern="100" dirty="0" smtClean="0">
                          <a:effectLst/>
                          <a:latin typeface="標楷體" panose="03000509000000000000" pitchFamily="65" charset="-120"/>
                          <a:ea typeface="標楷體" panose="03000509000000000000" pitchFamily="65" charset="-120"/>
                        </a:rPr>
                        <a:t>：</a:t>
                      </a:r>
                      <a:r>
                        <a:rPr lang="zh-TW" altLang="en-US" sz="2000" kern="100" dirty="0" smtClean="0">
                          <a:effectLst/>
                          <a:latin typeface="標楷體" panose="03000509000000000000" pitchFamily="65" charset="-120"/>
                          <a:ea typeface="標楷體" panose="03000509000000000000" pitchFamily="65" charset="-120"/>
                        </a:rPr>
                        <a:t>分為紙筆測驗及專書閱讀心得寫作。</a:t>
                      </a:r>
                      <a:endParaRPr lang="en-US" altLang="zh-TW" sz="2000" kern="100" dirty="0" smtClean="0">
                        <a:effectLst/>
                        <a:latin typeface="標楷體" panose="03000509000000000000" pitchFamily="65" charset="-120"/>
                        <a:ea typeface="標楷體" panose="03000509000000000000" pitchFamily="65" charset="-120"/>
                      </a:endParaRPr>
                    </a:p>
                    <a:p>
                      <a:pPr marL="990600" indent="-454025" algn="just">
                        <a:lnSpc>
                          <a:spcPct val="100000"/>
                        </a:lnSpc>
                        <a:spcAft>
                          <a:spcPts val="0"/>
                        </a:spcAft>
                      </a:pPr>
                      <a:r>
                        <a:rPr lang="en-US" altLang="zh-TW" sz="2000" kern="100" dirty="0" smtClean="0">
                          <a:effectLst/>
                          <a:latin typeface="標楷體" panose="03000509000000000000" pitchFamily="65" charset="-120"/>
                          <a:ea typeface="標楷體" panose="03000509000000000000" pitchFamily="65" charset="-120"/>
                        </a:rPr>
                        <a:t>1</a:t>
                      </a:r>
                      <a:r>
                        <a:rPr lang="zh-TW" altLang="en-US" sz="2000" kern="100" dirty="0" smtClean="0">
                          <a:effectLst/>
                          <a:latin typeface="標楷體" panose="03000509000000000000" pitchFamily="65" charset="-120"/>
                          <a:ea typeface="標楷體" panose="03000509000000000000" pitchFamily="65" charset="-120"/>
                        </a:rPr>
                        <a:t>、紙筆測驗：題型為選擇題</a:t>
                      </a:r>
                      <a:r>
                        <a:rPr lang="en-US" altLang="zh-TW" sz="2000" kern="100" dirty="0" smtClean="0">
                          <a:effectLst/>
                          <a:latin typeface="標楷體" panose="03000509000000000000" pitchFamily="65" charset="-120"/>
                          <a:ea typeface="標楷體" panose="03000509000000000000" pitchFamily="65" charset="-120"/>
                        </a:rPr>
                        <a:t>30</a:t>
                      </a:r>
                      <a:r>
                        <a:rPr lang="zh-TW" altLang="en-US" sz="2000" kern="100" dirty="0" smtClean="0">
                          <a:effectLst/>
                          <a:latin typeface="標楷體" panose="03000509000000000000" pitchFamily="65" charset="-120"/>
                          <a:ea typeface="標楷體" panose="03000509000000000000" pitchFamily="65" charset="-120"/>
                        </a:rPr>
                        <a:t>題及實務寫作題</a:t>
                      </a:r>
                      <a:r>
                        <a:rPr lang="en-US" altLang="zh-TW" sz="2000" kern="100" dirty="0" smtClean="0">
                          <a:effectLst/>
                          <a:latin typeface="標楷體" panose="03000509000000000000" pitchFamily="65" charset="-120"/>
                          <a:ea typeface="標楷體" panose="03000509000000000000" pitchFamily="65" charset="-120"/>
                        </a:rPr>
                        <a:t>2</a:t>
                      </a:r>
                      <a:r>
                        <a:rPr lang="zh-TW" altLang="en-US" sz="2000" kern="100" dirty="0" smtClean="0">
                          <a:effectLst/>
                          <a:latin typeface="標楷體" panose="03000509000000000000" pitchFamily="65" charset="-120"/>
                          <a:ea typeface="標楷體" panose="03000509000000000000" pitchFamily="65" charset="-120"/>
                        </a:rPr>
                        <a:t>題，測驗時間為</a:t>
                      </a:r>
                      <a:r>
                        <a:rPr lang="en-US" altLang="zh-TW" sz="2000" kern="100" dirty="0" smtClean="0">
                          <a:effectLst/>
                          <a:latin typeface="標楷體" panose="03000509000000000000" pitchFamily="65" charset="-120"/>
                          <a:ea typeface="標楷體" panose="03000509000000000000" pitchFamily="65" charset="-120"/>
                        </a:rPr>
                        <a:t>2</a:t>
                      </a:r>
                      <a:r>
                        <a:rPr lang="zh-TW" altLang="en-US" sz="2000" kern="100" dirty="0" smtClean="0">
                          <a:effectLst/>
                          <a:latin typeface="標楷體" panose="03000509000000000000" pitchFamily="65" charset="-120"/>
                          <a:ea typeface="標楷體" panose="03000509000000000000" pitchFamily="65" charset="-120"/>
                        </a:rPr>
                        <a:t>小時</a:t>
                      </a:r>
                      <a:r>
                        <a:rPr lang="en-US" altLang="zh-TW" sz="2000" kern="100" dirty="0" smtClean="0">
                          <a:effectLst/>
                          <a:latin typeface="標楷體" panose="03000509000000000000" pitchFamily="65" charset="-120"/>
                          <a:ea typeface="標楷體" panose="03000509000000000000" pitchFamily="65" charset="-120"/>
                        </a:rPr>
                        <a:t>20</a:t>
                      </a:r>
                      <a:r>
                        <a:rPr lang="zh-TW" altLang="en-US" sz="2000" kern="100" dirty="0" smtClean="0">
                          <a:effectLst/>
                          <a:latin typeface="標楷體" panose="03000509000000000000" pitchFamily="65" charset="-120"/>
                          <a:ea typeface="標楷體" panose="03000509000000000000" pitchFamily="65" charset="-120"/>
                        </a:rPr>
                        <a:t>分。</a:t>
                      </a:r>
                      <a:endParaRPr lang="en-US" altLang="zh-TW" sz="2000" kern="100" dirty="0" smtClean="0">
                        <a:effectLst/>
                        <a:latin typeface="標楷體" panose="03000509000000000000" pitchFamily="65" charset="-120"/>
                        <a:ea typeface="標楷體" panose="03000509000000000000" pitchFamily="65" charset="-120"/>
                      </a:endParaRPr>
                    </a:p>
                    <a:p>
                      <a:pPr marL="990600" indent="-454025" algn="just">
                        <a:lnSpc>
                          <a:spcPct val="100000"/>
                        </a:lnSpc>
                        <a:spcAft>
                          <a:spcPts val="0"/>
                        </a:spcAft>
                        <a:tabLst/>
                      </a:pPr>
                      <a:r>
                        <a:rPr lang="en-US" altLang="zh-TW" sz="2000" kern="100" dirty="0" smtClean="0">
                          <a:effectLst/>
                          <a:latin typeface="標楷體" panose="03000509000000000000" pitchFamily="65" charset="-120"/>
                          <a:ea typeface="標楷體" panose="03000509000000000000" pitchFamily="65" charset="-120"/>
                        </a:rPr>
                        <a:t>2</a:t>
                      </a:r>
                      <a:r>
                        <a:rPr lang="zh-TW" altLang="en-US" sz="2000" kern="100" dirty="0" smtClean="0">
                          <a:effectLst/>
                          <a:latin typeface="標楷體" panose="03000509000000000000" pitchFamily="65" charset="-120"/>
                          <a:ea typeface="標楷體" panose="03000509000000000000" pitchFamily="65" charset="-120"/>
                        </a:rPr>
                        <a:t>、專書閱讀心得寫作：應完成專書閱讀之心得，字數以</a:t>
                      </a:r>
                      <a:r>
                        <a:rPr lang="en-US" altLang="zh-TW" sz="2000" kern="100" dirty="0" smtClean="0">
                          <a:effectLst/>
                          <a:latin typeface="標楷體" panose="03000509000000000000" pitchFamily="65" charset="-120"/>
                          <a:ea typeface="標楷體" panose="03000509000000000000" pitchFamily="65" charset="-120"/>
                        </a:rPr>
                        <a:t>2,000</a:t>
                      </a:r>
                      <a:r>
                        <a:rPr lang="zh-TW" altLang="en-US" sz="2000" kern="100" dirty="0" smtClean="0">
                          <a:effectLst/>
                          <a:latin typeface="標楷體" panose="03000509000000000000" pitchFamily="65" charset="-120"/>
                          <a:ea typeface="標楷體" panose="03000509000000000000" pitchFamily="65" charset="-120"/>
                        </a:rPr>
                        <a:t>字至</a:t>
                      </a:r>
                      <a:r>
                        <a:rPr lang="en-US" altLang="zh-TW" sz="2000" kern="100" dirty="0" smtClean="0">
                          <a:effectLst/>
                          <a:latin typeface="標楷體" panose="03000509000000000000" pitchFamily="65" charset="-120"/>
                          <a:ea typeface="標楷體" panose="03000509000000000000" pitchFamily="65" charset="-120"/>
                        </a:rPr>
                        <a:t>3,000</a:t>
                      </a:r>
                      <a:r>
                        <a:rPr lang="zh-TW" altLang="en-US" sz="2000" kern="100" dirty="0" smtClean="0">
                          <a:effectLst/>
                          <a:latin typeface="標楷體" panose="03000509000000000000" pitchFamily="65" charset="-120"/>
                          <a:ea typeface="標楷體" panose="03000509000000000000" pitchFamily="65" charset="-120"/>
                        </a:rPr>
                        <a:t>字為原則。</a:t>
                      </a:r>
                      <a:endParaRPr lang="zh-TW" sz="2000" kern="100" dirty="0" smtClean="0">
                        <a:effectLst/>
                        <a:latin typeface="標楷體" panose="03000509000000000000" pitchFamily="65" charset="-120"/>
                        <a:ea typeface="標楷體" panose="03000509000000000000" pitchFamily="65" charset="-120"/>
                      </a:endParaRPr>
                    </a:p>
                    <a:p>
                      <a:pPr marL="457200" indent="-457200" algn="just">
                        <a:lnSpc>
                          <a:spcPct val="100000"/>
                        </a:lnSpc>
                        <a:spcAft>
                          <a:spcPts val="0"/>
                        </a:spcAft>
                      </a:pPr>
                      <a:r>
                        <a:rPr lang="zh-TW" sz="2000" kern="100" dirty="0" smtClean="0">
                          <a:effectLst/>
                          <a:latin typeface="標楷體" panose="03000509000000000000" pitchFamily="65" charset="-120"/>
                          <a:ea typeface="標楷體" panose="03000509000000000000" pitchFamily="65" charset="-120"/>
                        </a:rPr>
                        <a:t>（</a:t>
                      </a:r>
                      <a:r>
                        <a:rPr lang="zh-TW" sz="2000" kern="100" dirty="0">
                          <a:effectLst/>
                          <a:latin typeface="標楷體" panose="03000509000000000000" pitchFamily="65" charset="-120"/>
                          <a:ea typeface="標楷體" panose="03000509000000000000" pitchFamily="65" charset="-120"/>
                        </a:rPr>
                        <a:t>三）測驗日期</a:t>
                      </a:r>
                      <a:r>
                        <a:rPr lang="zh-TW" sz="2000" kern="100" dirty="0" smtClean="0">
                          <a:effectLst/>
                          <a:latin typeface="標楷體" panose="03000509000000000000" pitchFamily="65" charset="-120"/>
                          <a:ea typeface="標楷體" panose="03000509000000000000" pitchFamily="65" charset="-120"/>
                        </a:rPr>
                        <a:t>：</a:t>
                      </a:r>
                      <a:endParaRPr lang="en-US" altLang="zh-TW" sz="2000" kern="100" dirty="0" smtClean="0">
                        <a:effectLst/>
                        <a:latin typeface="標楷體" panose="03000509000000000000" pitchFamily="65" charset="-120"/>
                        <a:ea typeface="標楷體" panose="03000509000000000000" pitchFamily="65" charset="-120"/>
                      </a:endParaRPr>
                    </a:p>
                    <a:p>
                      <a:pPr marL="457200" indent="79375" algn="just">
                        <a:lnSpc>
                          <a:spcPct val="100000"/>
                        </a:lnSpc>
                        <a:spcAft>
                          <a:spcPts val="0"/>
                        </a:spcAft>
                      </a:pPr>
                      <a:r>
                        <a:rPr lang="en-US" altLang="zh-TW" sz="2000" kern="100" dirty="0" smtClean="0">
                          <a:effectLst/>
                          <a:latin typeface="標楷體" panose="03000509000000000000" pitchFamily="65" charset="-120"/>
                          <a:ea typeface="標楷體" panose="03000509000000000000" pitchFamily="65" charset="-120"/>
                        </a:rPr>
                        <a:t>1</a:t>
                      </a:r>
                      <a:r>
                        <a:rPr lang="zh-TW" altLang="en-US" sz="2000" kern="100" dirty="0" smtClean="0">
                          <a:effectLst/>
                          <a:latin typeface="標楷體" panose="03000509000000000000" pitchFamily="65" charset="-120"/>
                          <a:ea typeface="標楷體" panose="03000509000000000000" pitchFamily="65" charset="-120"/>
                        </a:rPr>
                        <a:t>、紙筆測驗於結訓當週星期四舉行為原則</a:t>
                      </a:r>
                      <a:r>
                        <a:rPr lang="zh-TW" sz="2000" kern="100" dirty="0" smtClean="0">
                          <a:effectLst/>
                          <a:latin typeface="標楷體" panose="03000509000000000000" pitchFamily="65" charset="-120"/>
                          <a:ea typeface="標楷體" panose="03000509000000000000" pitchFamily="65" charset="-120"/>
                        </a:rPr>
                        <a:t>。</a:t>
                      </a:r>
                      <a:endParaRPr lang="en-US" altLang="zh-TW" sz="2000" kern="100" dirty="0" smtClean="0">
                        <a:effectLst/>
                        <a:latin typeface="標楷體" panose="03000509000000000000" pitchFamily="65" charset="-120"/>
                        <a:ea typeface="標楷體" panose="03000509000000000000" pitchFamily="65" charset="-120"/>
                      </a:endParaRPr>
                    </a:p>
                    <a:p>
                      <a:pPr marL="990600" indent="-454025" algn="just">
                        <a:lnSpc>
                          <a:spcPct val="100000"/>
                        </a:lnSpc>
                        <a:spcAft>
                          <a:spcPts val="0"/>
                        </a:spcAft>
                      </a:pPr>
                      <a:r>
                        <a:rPr lang="en-US" altLang="zh-TW" sz="2000" kern="100" dirty="0" smtClean="0">
                          <a:effectLst/>
                          <a:latin typeface="標楷體" panose="03000509000000000000" pitchFamily="65" charset="-120"/>
                          <a:ea typeface="標楷體" panose="03000509000000000000" pitchFamily="65" charset="-120"/>
                          <a:cs typeface="Times New Roman" panose="02020603050405020304" pitchFamily="18" charset="0"/>
                        </a:rPr>
                        <a:t>2</a:t>
                      </a:r>
                      <a:r>
                        <a:rPr lang="zh-TW" altLang="en-US" sz="2000" kern="100" dirty="0" smtClean="0">
                          <a:effectLst/>
                          <a:latin typeface="標楷體" panose="03000509000000000000" pitchFamily="65" charset="-120"/>
                          <a:ea typeface="標楷體" panose="03000509000000000000" pitchFamily="65" charset="-120"/>
                          <a:cs typeface="Times New Roman" panose="02020603050405020304" pitchFamily="18" charset="0"/>
                        </a:rPr>
                        <a:t>、專書閱讀心得寫作應於結訓後</a:t>
                      </a:r>
                      <a:r>
                        <a:rPr lang="en-US" altLang="zh-TW" sz="2000" kern="100" dirty="0" smtClean="0">
                          <a:effectLst/>
                          <a:latin typeface="標楷體" panose="03000509000000000000" pitchFamily="65" charset="-120"/>
                          <a:ea typeface="標楷體" panose="03000509000000000000" pitchFamily="65" charset="-120"/>
                          <a:cs typeface="Times New Roman" panose="02020603050405020304" pitchFamily="18" charset="0"/>
                        </a:rPr>
                        <a:t>15</a:t>
                      </a:r>
                      <a:r>
                        <a:rPr lang="zh-TW" altLang="en-US" sz="2000" kern="100" dirty="0" smtClean="0">
                          <a:effectLst/>
                          <a:latin typeface="標楷體" panose="03000509000000000000" pitchFamily="65" charset="-120"/>
                          <a:ea typeface="標楷體" panose="03000509000000000000" pitchFamily="65" charset="-120"/>
                          <a:cs typeface="Times New Roman" panose="02020603050405020304" pitchFamily="18" charset="0"/>
                        </a:rPr>
                        <a:t>日內繳交文官學院轉送保訓會。逾時繳交者，不予採計成績。</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chemeClr val="bg1">
                        <a:lumMod val="95000"/>
                      </a:schemeClr>
                    </a:solidFill>
                  </a:tcPr>
                </a:tc>
                <a:tc>
                  <a:txBody>
                    <a:bodyPr/>
                    <a:lstStyle/>
                    <a:p>
                      <a:pPr marL="0" algn="just">
                        <a:lnSpc>
                          <a:spcPct val="100000"/>
                        </a:lnSpc>
                        <a:spcAft>
                          <a:spcPts val="0"/>
                        </a:spcAft>
                      </a:pPr>
                      <a:r>
                        <a:rPr lang="zh-TW" sz="2000" kern="100" dirty="0">
                          <a:effectLst/>
                          <a:latin typeface="標楷體" panose="03000509000000000000" pitchFamily="65" charset="-120"/>
                          <a:ea typeface="標楷體" panose="03000509000000000000" pitchFamily="65" charset="-120"/>
                        </a:rPr>
                        <a:t>公務人員考試錄取人員訓練成績考核</a:t>
                      </a:r>
                      <a:r>
                        <a:rPr lang="zh-TW" sz="2000" kern="100" dirty="0" smtClean="0">
                          <a:effectLst/>
                          <a:latin typeface="標楷體" panose="03000509000000000000" pitchFamily="65" charset="-120"/>
                          <a:ea typeface="標楷體" panose="03000509000000000000" pitchFamily="65" charset="-120"/>
                        </a:rPr>
                        <a:t>要點</a:t>
                      </a:r>
                      <a:endParaRPr lang="zh-TW" sz="20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solidFill>
                      <a:schemeClr val="bg1">
                        <a:lumMod val="95000"/>
                      </a:schemeClr>
                    </a:solidFill>
                  </a:tcPr>
                </a:tc>
              </a:tr>
            </a:tbl>
          </a:graphicData>
        </a:graphic>
      </p:graphicFrame>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970" y="6162182"/>
            <a:ext cx="1403648" cy="390057"/>
          </a:xfrm>
          <a:prstGeom prst="rect">
            <a:avLst/>
          </a:prstGeom>
        </p:spPr>
      </p:pic>
    </p:spTree>
    <p:extLst>
      <p:ext uri="{BB962C8B-B14F-4D97-AF65-F5344CB8AC3E}">
        <p14:creationId xmlns:p14="http://schemas.microsoft.com/office/powerpoint/2010/main" val="920068543"/>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流線">
  <a:themeElements>
    <a:clrScheme name="流線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流線">
      <a:majorFont>
        <a:latin typeface="Calibri"/>
        <a:ea typeface="微軟正黑體"/>
        <a:cs typeface=""/>
      </a:majorFont>
      <a:minorFont>
        <a:latin typeface="Constanti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73050" marR="0" indent="-273050" algn="l" defTabSz="914400" rtl="0" eaLnBrk="1" fontAlgn="base" latinLnBrk="0" hangingPunct="1">
          <a:lnSpc>
            <a:spcPct val="100000"/>
          </a:lnSpc>
          <a:spcBef>
            <a:spcPct val="0"/>
          </a:spcBef>
          <a:spcAft>
            <a:spcPct val="0"/>
          </a:spcAft>
          <a:buClrTx/>
          <a:buSzTx/>
          <a:buFontTx/>
          <a:buBlip>
            <a:blip xmlns:r="http://schemas.openxmlformats.org/officeDocument/2006/relationships" r:embed="rId1"/>
          </a:buBlip>
          <a:tabLst/>
          <a:defRPr kumimoji="1" lang="zh-TW" sz="3200" b="0" i="0" u="none" strike="noStrike" cap="none" normalizeH="0" baseline="0" smtClean="0">
            <a:ln>
              <a:noFill/>
            </a:ln>
            <a:solidFill>
              <a:schemeClr val="tx2"/>
            </a:solidFill>
            <a:effectLst/>
            <a:latin typeface="Constantia" pitchFamily="18" charset="0"/>
            <a:ea typeface="新細明體" charset="-12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73050" marR="0" indent="-273050" algn="l" defTabSz="914400" rtl="0" eaLnBrk="1" fontAlgn="base" latinLnBrk="0" hangingPunct="1">
          <a:lnSpc>
            <a:spcPct val="100000"/>
          </a:lnSpc>
          <a:spcBef>
            <a:spcPct val="0"/>
          </a:spcBef>
          <a:spcAft>
            <a:spcPct val="0"/>
          </a:spcAft>
          <a:buClrTx/>
          <a:buSzTx/>
          <a:buFontTx/>
          <a:buBlip>
            <a:blip xmlns:r="http://schemas.openxmlformats.org/officeDocument/2006/relationships" r:embed="rId1"/>
          </a:buBlip>
          <a:tabLst/>
          <a:defRPr kumimoji="1" lang="zh-TW" sz="3200" b="0" i="0" u="none" strike="noStrike" cap="none" normalizeH="0" baseline="0" smtClean="0">
            <a:ln>
              <a:noFill/>
            </a:ln>
            <a:solidFill>
              <a:schemeClr val="tx2"/>
            </a:solidFill>
            <a:effectLst/>
            <a:latin typeface="Constantia" pitchFamily="18" charset="0"/>
            <a:ea typeface="新細明體" charset="-120"/>
          </a:defRPr>
        </a:defPPr>
      </a:lstStyle>
    </a:lnDef>
  </a:objectDefaults>
  <a:extraClrSchemeLst>
    <a:extraClrScheme>
      <a:clrScheme name="流線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流線">
  <a:themeElements>
    <a:clrScheme name="流線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流線">
      <a:majorFont>
        <a:latin typeface="Calibri"/>
        <a:ea typeface="微軟正黑體"/>
        <a:cs typeface=""/>
      </a:majorFont>
      <a:minorFont>
        <a:latin typeface="Constanti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73050" marR="0" indent="-273050" algn="l" defTabSz="914400" rtl="0" eaLnBrk="1" fontAlgn="base" latinLnBrk="0" hangingPunct="1">
          <a:lnSpc>
            <a:spcPct val="100000"/>
          </a:lnSpc>
          <a:spcBef>
            <a:spcPct val="0"/>
          </a:spcBef>
          <a:spcAft>
            <a:spcPct val="0"/>
          </a:spcAft>
          <a:buClrTx/>
          <a:buSzTx/>
          <a:buFontTx/>
          <a:buBlip>
            <a:blip xmlns:r="http://schemas.openxmlformats.org/officeDocument/2006/relationships" r:embed="rId1"/>
          </a:buBlip>
          <a:tabLst/>
          <a:defRPr kumimoji="1" lang="zh-TW" sz="3200" b="0" i="0" u="none" strike="noStrike" cap="none" normalizeH="0" baseline="0" smtClean="0">
            <a:ln>
              <a:noFill/>
            </a:ln>
            <a:solidFill>
              <a:schemeClr val="tx2"/>
            </a:solidFill>
            <a:effectLst/>
            <a:latin typeface="Constantia" pitchFamily="18" charset="0"/>
            <a:ea typeface="新細明體" charset="-12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73050" marR="0" indent="-273050" algn="l" defTabSz="914400" rtl="0" eaLnBrk="1" fontAlgn="base" latinLnBrk="0" hangingPunct="1">
          <a:lnSpc>
            <a:spcPct val="100000"/>
          </a:lnSpc>
          <a:spcBef>
            <a:spcPct val="0"/>
          </a:spcBef>
          <a:spcAft>
            <a:spcPct val="0"/>
          </a:spcAft>
          <a:buClrTx/>
          <a:buSzTx/>
          <a:buFontTx/>
          <a:buBlip>
            <a:blip xmlns:r="http://schemas.openxmlformats.org/officeDocument/2006/relationships" r:embed="rId1"/>
          </a:buBlip>
          <a:tabLst/>
          <a:defRPr kumimoji="1" lang="zh-TW" sz="3200" b="0" i="0" u="none" strike="noStrike" cap="none" normalizeH="0" baseline="0" smtClean="0">
            <a:ln>
              <a:noFill/>
            </a:ln>
            <a:solidFill>
              <a:schemeClr val="tx2"/>
            </a:solidFill>
            <a:effectLst/>
            <a:latin typeface="Constantia" pitchFamily="18" charset="0"/>
            <a:ea typeface="新細明體" charset="-120"/>
          </a:defRPr>
        </a:defPPr>
      </a:lstStyle>
    </a:lnDef>
  </a:objectDefaults>
  <a:extraClrSchemeLst>
    <a:extraClrScheme>
      <a:clrScheme name="流線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4979</TotalTime>
  <Words>2811</Words>
  <Application>Microsoft Office PowerPoint</Application>
  <PresentationFormat>如螢幕大小 (4:3)</PresentationFormat>
  <Paragraphs>285</Paragraphs>
  <Slides>27</Slides>
  <Notes>23</Notes>
  <HiddenSlides>0</HiddenSlides>
  <MMClips>0</MMClips>
  <ScaleCrop>false</ScaleCrop>
  <HeadingPairs>
    <vt:vector size="4" baseType="variant">
      <vt:variant>
        <vt:lpstr>佈景主題</vt:lpstr>
      </vt:variant>
      <vt:variant>
        <vt:i4>3</vt:i4>
      </vt:variant>
      <vt:variant>
        <vt:lpstr>投影片標題</vt:lpstr>
      </vt:variant>
      <vt:variant>
        <vt:i4>27</vt:i4>
      </vt:variant>
    </vt:vector>
  </HeadingPairs>
  <TitlesOfParts>
    <vt:vector size="30" baseType="lpstr">
      <vt:lpstr>流線</vt:lpstr>
      <vt:lpstr>1_流線</vt:lpstr>
      <vt:lpstr>自訂設計</vt:lpstr>
      <vt:lpstr>  　　</vt:lpstr>
      <vt:lpstr>簡報大綱</vt:lpstr>
      <vt:lpstr>依據公務人員考試錄取人員訓練辦法第6條規定，考試錄取人員訓練類別及辦理機關區分如下：</vt:lpstr>
      <vt:lpstr>貳、法源依據（一）</vt:lpstr>
      <vt:lpstr>貳、法源依據（二）</vt:lpstr>
      <vt:lpstr>參、共通性訂定原則</vt:lpstr>
      <vt:lpstr>  肆、成績考核訂定個別原則及　　 　範例（其他訓練部分）</vt:lpstr>
      <vt:lpstr>  一、考核項目－訂定原則</vt:lpstr>
      <vt:lpstr>一、考核項目－參考範例 （學科測驗）</vt:lpstr>
      <vt:lpstr>一、考核項目－參考範例 （口試）</vt:lpstr>
      <vt:lpstr>一、考核項目－參考範例 （體能測驗)</vt:lpstr>
      <vt:lpstr>一、考核項目－參考範例 （體技測驗）</vt:lpstr>
      <vt:lpstr>一、考核項目－參考範例 （模擬演練）</vt:lpstr>
      <vt:lpstr>一、考核項目－參考範例 （其他考核方式）</vt:lpstr>
      <vt:lpstr>二、評分方式－訂定原則</vt:lpstr>
      <vt:lpstr>二、評分方式－參考範例 （及格標準及配分）</vt:lpstr>
      <vt:lpstr>二、評分方式－參考範例 （改期測驗）</vt:lpstr>
      <vt:lpstr>三、獎懲規定－訂定原則</vt:lpstr>
      <vt:lpstr>三、獎懲規定－參考範例</vt:lpstr>
      <vt:lpstr>四、成績不及格處理規定 －訂定原則（一）</vt:lpstr>
      <vt:lpstr>四、成績不及格處理規定 －訂定原則（二）</vt:lpstr>
      <vt:lpstr>四、成績不及格處理規定 －訂定原則（三）</vt:lpstr>
      <vt:lpstr>四、成績不及格處理規定－參考範例    （另期重訓－留原機關接受訓練）</vt:lpstr>
      <vt:lpstr>四、成績不及格處理規定－參考範例 （另期重訓－停訓）</vt:lpstr>
      <vt:lpstr>四、成績不及格處理規定－參考範例 （廢止受訓資格）</vt:lpstr>
      <vt:lpstr>五、成績計算範例說明</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公務人員考試錄取人員基礎訓練課程成績測驗 初、複選審題研習座談會</dc:title>
  <dc:creator>0225</dc:creator>
  <cp:lastModifiedBy>user</cp:lastModifiedBy>
  <cp:revision>289</cp:revision>
  <cp:lastPrinted>2016-12-15T02:31:02Z</cp:lastPrinted>
  <dcterms:created xsi:type="dcterms:W3CDTF">2014-09-18T03:45:59Z</dcterms:created>
  <dcterms:modified xsi:type="dcterms:W3CDTF">2016-12-16T01:12:59Z</dcterms:modified>
</cp:coreProperties>
</file>