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80" r:id="rId5"/>
    <p:sldId id="281" r:id="rId6"/>
    <p:sldId id="286" r:id="rId7"/>
    <p:sldId id="287" r:id="rId8"/>
    <p:sldId id="291" r:id="rId9"/>
    <p:sldId id="289" r:id="rId10"/>
    <p:sldId id="260" r:id="rId11"/>
    <p:sldId id="288" r:id="rId12"/>
    <p:sldId id="270" r:id="rId13"/>
    <p:sldId id="274" r:id="rId14"/>
    <p:sldId id="275" r:id="rId15"/>
    <p:sldId id="271" r:id="rId16"/>
    <p:sldId id="293" r:id="rId17"/>
    <p:sldId id="284" r:id="rId18"/>
    <p:sldId id="267" r:id="rId19"/>
    <p:sldId id="283" r:id="rId20"/>
    <p:sldId id="294" r:id="rId21"/>
  </p:sldIdLst>
  <p:sldSz cx="9144000" cy="6858000" type="screen4x3"/>
  <p:notesSz cx="6858000" cy="9144000"/>
  <p:defaultText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4" d="100"/>
          <a:sy n="64" d="100"/>
        </p:scale>
        <p:origin x="-201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kumimoji="1" lang="zh-TW" altLang="en-US" smtClean="0"/>
              <a:t>按一下以編輯母片標題樣式</a:t>
            </a:r>
            <a:endParaRPr kumimoji="1" lang="zh-TW" altLang="en-US"/>
          </a:p>
        </p:txBody>
      </p:sp>
      <p:sp>
        <p:nvSpPr>
          <p:cNvPr id="3" name="子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TW" altLang="en-US" smtClean="0"/>
              <a:t> 按一下以編輯母片子標題樣式</a:t>
            </a:r>
            <a:endParaRPr kumimoji="1" lang="zh-TW" altLang="en-US"/>
          </a:p>
        </p:txBody>
      </p:sp>
      <p:sp>
        <p:nvSpPr>
          <p:cNvPr id="4" name="日期版面配置區 3"/>
          <p:cNvSpPr>
            <a:spLocks noGrp="1"/>
          </p:cNvSpPr>
          <p:nvPr>
            <p:ph type="dt" sz="half" idx="10"/>
          </p:nvPr>
        </p:nvSpPr>
        <p:spPr/>
        <p:txBody>
          <a:bodyPr/>
          <a:lstStyle/>
          <a:p>
            <a:fld id="{4C2B164E-3EAD-7345-B6C4-D66594E246EF}" type="datetimeFigureOut">
              <a:rPr kumimoji="1" lang="zh-TW" altLang="en-US" smtClean="0"/>
              <a:t>15/9/20</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8E25202C-6383-F048-A40A-30A32AE96B06}" type="slidenum">
              <a:rPr kumimoji="1" lang="zh-TW" altLang="en-US" smtClean="0"/>
              <a:t>‹#›</a:t>
            </a:fld>
            <a:endParaRPr kumimoji="1" lang="zh-TW" altLang="en-US"/>
          </a:p>
        </p:txBody>
      </p:sp>
    </p:spTree>
    <p:extLst>
      <p:ext uri="{BB962C8B-B14F-4D97-AF65-F5344CB8AC3E}">
        <p14:creationId xmlns:p14="http://schemas.microsoft.com/office/powerpoint/2010/main" val="679092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直排文字版面配置區 2"/>
          <p:cNvSpPr>
            <a:spLocks noGrp="1"/>
          </p:cNvSpPr>
          <p:nvPr>
            <p:ph type="body" orient="vert" idx="1"/>
          </p:nvPr>
        </p:nvSpPr>
        <p:spPr/>
        <p:txBody>
          <a:bodyPr vert="eaVert"/>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fld id="{4C2B164E-3EAD-7345-B6C4-D66594E246EF}" type="datetimeFigureOut">
              <a:rPr kumimoji="1" lang="zh-TW" altLang="en-US" smtClean="0"/>
              <a:t>15/9/20</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8E25202C-6383-F048-A40A-30A32AE96B06}" type="slidenum">
              <a:rPr kumimoji="1" lang="zh-TW" altLang="en-US" smtClean="0"/>
              <a:t>‹#›</a:t>
            </a:fld>
            <a:endParaRPr kumimoji="1" lang="zh-TW" altLang="en-US"/>
          </a:p>
        </p:txBody>
      </p:sp>
    </p:spTree>
    <p:extLst>
      <p:ext uri="{BB962C8B-B14F-4D97-AF65-F5344CB8AC3E}">
        <p14:creationId xmlns:p14="http://schemas.microsoft.com/office/powerpoint/2010/main" val="1412145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kumimoji="1" lang="zh-TW" altLang="en-US" smtClean="0"/>
              <a:t>按一下以編輯母片標題樣式</a:t>
            </a:r>
            <a:endParaRPr kumimoji="1"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fld id="{4C2B164E-3EAD-7345-B6C4-D66594E246EF}" type="datetimeFigureOut">
              <a:rPr kumimoji="1" lang="zh-TW" altLang="en-US" smtClean="0"/>
              <a:t>15/9/20</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8E25202C-6383-F048-A40A-30A32AE96B06}" type="slidenum">
              <a:rPr kumimoji="1" lang="zh-TW" altLang="en-US" smtClean="0"/>
              <a:t>‹#›</a:t>
            </a:fld>
            <a:endParaRPr kumimoji="1" lang="zh-TW" altLang="en-US"/>
          </a:p>
        </p:txBody>
      </p:sp>
    </p:spTree>
    <p:extLst>
      <p:ext uri="{BB962C8B-B14F-4D97-AF65-F5344CB8AC3E}">
        <p14:creationId xmlns:p14="http://schemas.microsoft.com/office/powerpoint/2010/main" val="1074513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內容版面配置區 2"/>
          <p:cNvSpPr>
            <a:spLocks noGrp="1"/>
          </p:cNvSpPr>
          <p:nvPr>
            <p:ph idx="1"/>
          </p:nvPr>
        </p:nvSpPr>
        <p:spPr/>
        <p:txBody>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fld id="{4C2B164E-3EAD-7345-B6C4-D66594E246EF}" type="datetimeFigureOut">
              <a:rPr kumimoji="1" lang="zh-TW" altLang="en-US" smtClean="0"/>
              <a:t>15/9/20</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8E25202C-6383-F048-A40A-30A32AE96B06}" type="slidenum">
              <a:rPr kumimoji="1" lang="zh-TW" altLang="en-US" smtClean="0"/>
              <a:t>‹#›</a:t>
            </a:fld>
            <a:endParaRPr kumimoji="1" lang="zh-TW" altLang="en-US"/>
          </a:p>
        </p:txBody>
      </p:sp>
    </p:spTree>
    <p:extLst>
      <p:ext uri="{BB962C8B-B14F-4D97-AF65-F5344CB8AC3E}">
        <p14:creationId xmlns:p14="http://schemas.microsoft.com/office/powerpoint/2010/main" val="628836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kumimoji="1" lang="zh-TW" altLang="en-US" smtClean="0"/>
              <a:t>按一下以編輯母片標題樣式</a:t>
            </a:r>
            <a:endParaRPr kumimoji="1"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TW" altLang="en-US" smtClean="0"/>
              <a:t>按一下以編輯母片文字樣式</a:t>
            </a:r>
          </a:p>
        </p:txBody>
      </p:sp>
      <p:sp>
        <p:nvSpPr>
          <p:cNvPr id="4" name="日期版面配置區 3"/>
          <p:cNvSpPr>
            <a:spLocks noGrp="1"/>
          </p:cNvSpPr>
          <p:nvPr>
            <p:ph type="dt" sz="half" idx="10"/>
          </p:nvPr>
        </p:nvSpPr>
        <p:spPr/>
        <p:txBody>
          <a:bodyPr/>
          <a:lstStyle/>
          <a:p>
            <a:fld id="{4C2B164E-3EAD-7345-B6C4-D66594E246EF}" type="datetimeFigureOut">
              <a:rPr kumimoji="1" lang="zh-TW" altLang="en-US" smtClean="0"/>
              <a:t>15/9/20</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8E25202C-6383-F048-A40A-30A32AE96B06}" type="slidenum">
              <a:rPr kumimoji="1" lang="zh-TW" altLang="en-US" smtClean="0"/>
              <a:t>‹#›</a:t>
            </a:fld>
            <a:endParaRPr kumimoji="1" lang="zh-TW" altLang="en-US"/>
          </a:p>
        </p:txBody>
      </p:sp>
    </p:spTree>
    <p:extLst>
      <p:ext uri="{BB962C8B-B14F-4D97-AF65-F5344CB8AC3E}">
        <p14:creationId xmlns:p14="http://schemas.microsoft.com/office/powerpoint/2010/main" val="2584979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5" name="日期版面配置區 4"/>
          <p:cNvSpPr>
            <a:spLocks noGrp="1"/>
          </p:cNvSpPr>
          <p:nvPr>
            <p:ph type="dt" sz="half" idx="10"/>
          </p:nvPr>
        </p:nvSpPr>
        <p:spPr/>
        <p:txBody>
          <a:bodyPr/>
          <a:lstStyle/>
          <a:p>
            <a:fld id="{4C2B164E-3EAD-7345-B6C4-D66594E246EF}" type="datetimeFigureOut">
              <a:rPr kumimoji="1" lang="zh-TW" altLang="en-US" smtClean="0"/>
              <a:t>15/9/20</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8E25202C-6383-F048-A40A-30A32AE96B06}" type="slidenum">
              <a:rPr kumimoji="1" lang="zh-TW" altLang="en-US" smtClean="0"/>
              <a:t>‹#›</a:t>
            </a:fld>
            <a:endParaRPr kumimoji="1" lang="zh-TW" altLang="en-US"/>
          </a:p>
        </p:txBody>
      </p:sp>
    </p:spTree>
    <p:extLst>
      <p:ext uri="{BB962C8B-B14F-4D97-AF65-F5344CB8AC3E}">
        <p14:creationId xmlns:p14="http://schemas.microsoft.com/office/powerpoint/2010/main" val="2937119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kumimoji="1" lang="zh-TW" altLang="en-US" smtClean="0"/>
              <a:t>按一下以編輯母片標題樣式</a:t>
            </a:r>
            <a:endParaRPr kumimoji="1"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7" name="日期版面配置區 6"/>
          <p:cNvSpPr>
            <a:spLocks noGrp="1"/>
          </p:cNvSpPr>
          <p:nvPr>
            <p:ph type="dt" sz="half" idx="10"/>
          </p:nvPr>
        </p:nvSpPr>
        <p:spPr/>
        <p:txBody>
          <a:bodyPr/>
          <a:lstStyle/>
          <a:p>
            <a:fld id="{4C2B164E-3EAD-7345-B6C4-D66594E246EF}" type="datetimeFigureOut">
              <a:rPr kumimoji="1" lang="zh-TW" altLang="en-US" smtClean="0"/>
              <a:t>15/9/20</a:t>
            </a:fld>
            <a:endParaRPr kumimoji="1" lang="zh-TW" altLang="en-US"/>
          </a:p>
        </p:txBody>
      </p:sp>
      <p:sp>
        <p:nvSpPr>
          <p:cNvPr id="8" name="頁尾版面配置區 7"/>
          <p:cNvSpPr>
            <a:spLocks noGrp="1"/>
          </p:cNvSpPr>
          <p:nvPr>
            <p:ph type="ftr" sz="quarter" idx="11"/>
          </p:nvPr>
        </p:nvSpPr>
        <p:spPr/>
        <p:txBody>
          <a:bodyPr/>
          <a:lstStyle/>
          <a:p>
            <a:endParaRPr kumimoji="1" lang="zh-TW" altLang="en-US"/>
          </a:p>
        </p:txBody>
      </p:sp>
      <p:sp>
        <p:nvSpPr>
          <p:cNvPr id="9" name="投影片編號版面配置區 8"/>
          <p:cNvSpPr>
            <a:spLocks noGrp="1"/>
          </p:cNvSpPr>
          <p:nvPr>
            <p:ph type="sldNum" sz="quarter" idx="12"/>
          </p:nvPr>
        </p:nvSpPr>
        <p:spPr/>
        <p:txBody>
          <a:bodyPr/>
          <a:lstStyle/>
          <a:p>
            <a:fld id="{8E25202C-6383-F048-A40A-30A32AE96B06}" type="slidenum">
              <a:rPr kumimoji="1" lang="zh-TW" altLang="en-US" smtClean="0"/>
              <a:t>‹#›</a:t>
            </a:fld>
            <a:endParaRPr kumimoji="1" lang="zh-TW" altLang="en-US"/>
          </a:p>
        </p:txBody>
      </p:sp>
    </p:spTree>
    <p:extLst>
      <p:ext uri="{BB962C8B-B14F-4D97-AF65-F5344CB8AC3E}">
        <p14:creationId xmlns:p14="http://schemas.microsoft.com/office/powerpoint/2010/main" val="3355886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日期版面配置區 2"/>
          <p:cNvSpPr>
            <a:spLocks noGrp="1"/>
          </p:cNvSpPr>
          <p:nvPr>
            <p:ph type="dt" sz="half" idx="10"/>
          </p:nvPr>
        </p:nvSpPr>
        <p:spPr/>
        <p:txBody>
          <a:bodyPr/>
          <a:lstStyle/>
          <a:p>
            <a:fld id="{4C2B164E-3EAD-7345-B6C4-D66594E246EF}" type="datetimeFigureOut">
              <a:rPr kumimoji="1" lang="zh-TW" altLang="en-US" smtClean="0"/>
              <a:t>15/9/20</a:t>
            </a:fld>
            <a:endParaRPr kumimoji="1" lang="zh-TW" altLang="en-US"/>
          </a:p>
        </p:txBody>
      </p:sp>
      <p:sp>
        <p:nvSpPr>
          <p:cNvPr id="4" name="頁尾版面配置區 3"/>
          <p:cNvSpPr>
            <a:spLocks noGrp="1"/>
          </p:cNvSpPr>
          <p:nvPr>
            <p:ph type="ftr" sz="quarter" idx="11"/>
          </p:nvPr>
        </p:nvSpPr>
        <p:spPr/>
        <p:txBody>
          <a:bodyPr/>
          <a:lstStyle/>
          <a:p>
            <a:endParaRPr kumimoji="1" lang="zh-TW" altLang="en-US"/>
          </a:p>
        </p:txBody>
      </p:sp>
      <p:sp>
        <p:nvSpPr>
          <p:cNvPr id="5" name="投影片編號版面配置區 4"/>
          <p:cNvSpPr>
            <a:spLocks noGrp="1"/>
          </p:cNvSpPr>
          <p:nvPr>
            <p:ph type="sldNum" sz="quarter" idx="12"/>
          </p:nvPr>
        </p:nvSpPr>
        <p:spPr/>
        <p:txBody>
          <a:bodyPr/>
          <a:lstStyle/>
          <a:p>
            <a:fld id="{8E25202C-6383-F048-A40A-30A32AE96B06}" type="slidenum">
              <a:rPr kumimoji="1" lang="zh-TW" altLang="en-US" smtClean="0"/>
              <a:t>‹#›</a:t>
            </a:fld>
            <a:endParaRPr kumimoji="1" lang="zh-TW" altLang="en-US"/>
          </a:p>
        </p:txBody>
      </p:sp>
    </p:spTree>
    <p:extLst>
      <p:ext uri="{BB962C8B-B14F-4D97-AF65-F5344CB8AC3E}">
        <p14:creationId xmlns:p14="http://schemas.microsoft.com/office/powerpoint/2010/main" val="4056138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C2B164E-3EAD-7345-B6C4-D66594E246EF}" type="datetimeFigureOut">
              <a:rPr kumimoji="1" lang="zh-TW" altLang="en-US" smtClean="0"/>
              <a:t>15/9/20</a:t>
            </a:fld>
            <a:endParaRPr kumimoji="1" lang="zh-TW" altLang="en-US"/>
          </a:p>
        </p:txBody>
      </p:sp>
      <p:sp>
        <p:nvSpPr>
          <p:cNvPr id="3" name="頁尾版面配置區 2"/>
          <p:cNvSpPr>
            <a:spLocks noGrp="1"/>
          </p:cNvSpPr>
          <p:nvPr>
            <p:ph type="ftr" sz="quarter" idx="11"/>
          </p:nvPr>
        </p:nvSpPr>
        <p:spPr/>
        <p:txBody>
          <a:bodyPr/>
          <a:lstStyle/>
          <a:p>
            <a:endParaRPr kumimoji="1" lang="zh-TW" altLang="en-US"/>
          </a:p>
        </p:txBody>
      </p:sp>
      <p:sp>
        <p:nvSpPr>
          <p:cNvPr id="4" name="投影片編號版面配置區 3"/>
          <p:cNvSpPr>
            <a:spLocks noGrp="1"/>
          </p:cNvSpPr>
          <p:nvPr>
            <p:ph type="sldNum" sz="quarter" idx="12"/>
          </p:nvPr>
        </p:nvSpPr>
        <p:spPr/>
        <p:txBody>
          <a:bodyPr/>
          <a:lstStyle/>
          <a:p>
            <a:fld id="{8E25202C-6383-F048-A40A-30A32AE96B06}" type="slidenum">
              <a:rPr kumimoji="1" lang="zh-TW" altLang="en-US" smtClean="0"/>
              <a:t>‹#›</a:t>
            </a:fld>
            <a:endParaRPr kumimoji="1" lang="zh-TW" altLang="en-US"/>
          </a:p>
        </p:txBody>
      </p:sp>
    </p:spTree>
    <p:extLst>
      <p:ext uri="{BB962C8B-B14F-4D97-AF65-F5344CB8AC3E}">
        <p14:creationId xmlns:p14="http://schemas.microsoft.com/office/powerpoint/2010/main" val="1665805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kumimoji="1" lang="zh-TW" altLang="en-US" smtClean="0"/>
              <a:t>按一下以編輯母片標題樣式</a:t>
            </a:r>
            <a:endParaRPr kumimoji="1"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smtClean="0"/>
              <a:t>按一下以編輯母片文字樣式</a:t>
            </a:r>
          </a:p>
        </p:txBody>
      </p:sp>
      <p:sp>
        <p:nvSpPr>
          <p:cNvPr id="5" name="日期版面配置區 4"/>
          <p:cNvSpPr>
            <a:spLocks noGrp="1"/>
          </p:cNvSpPr>
          <p:nvPr>
            <p:ph type="dt" sz="half" idx="10"/>
          </p:nvPr>
        </p:nvSpPr>
        <p:spPr/>
        <p:txBody>
          <a:bodyPr/>
          <a:lstStyle/>
          <a:p>
            <a:fld id="{4C2B164E-3EAD-7345-B6C4-D66594E246EF}" type="datetimeFigureOut">
              <a:rPr kumimoji="1" lang="zh-TW" altLang="en-US" smtClean="0"/>
              <a:t>15/9/20</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8E25202C-6383-F048-A40A-30A32AE96B06}" type="slidenum">
              <a:rPr kumimoji="1" lang="zh-TW" altLang="en-US" smtClean="0"/>
              <a:t>‹#›</a:t>
            </a:fld>
            <a:endParaRPr kumimoji="1" lang="zh-TW" altLang="en-US"/>
          </a:p>
        </p:txBody>
      </p:sp>
    </p:spTree>
    <p:extLst>
      <p:ext uri="{BB962C8B-B14F-4D97-AF65-F5344CB8AC3E}">
        <p14:creationId xmlns:p14="http://schemas.microsoft.com/office/powerpoint/2010/main" val="606356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kumimoji="1" lang="zh-TW" altLang="en-US" smtClean="0"/>
              <a:t>按一下以編輯母片標題樣式</a:t>
            </a:r>
            <a:endParaRPr kumimoji="1"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smtClean="0"/>
              <a:t>按一下以編輯母片文字樣式</a:t>
            </a:r>
          </a:p>
        </p:txBody>
      </p:sp>
      <p:sp>
        <p:nvSpPr>
          <p:cNvPr id="5" name="日期版面配置區 4"/>
          <p:cNvSpPr>
            <a:spLocks noGrp="1"/>
          </p:cNvSpPr>
          <p:nvPr>
            <p:ph type="dt" sz="half" idx="10"/>
          </p:nvPr>
        </p:nvSpPr>
        <p:spPr/>
        <p:txBody>
          <a:bodyPr/>
          <a:lstStyle/>
          <a:p>
            <a:fld id="{4C2B164E-3EAD-7345-B6C4-D66594E246EF}" type="datetimeFigureOut">
              <a:rPr kumimoji="1" lang="zh-TW" altLang="en-US" smtClean="0"/>
              <a:t>15/9/20</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8E25202C-6383-F048-A40A-30A32AE96B06}" type="slidenum">
              <a:rPr kumimoji="1" lang="zh-TW" altLang="en-US" smtClean="0"/>
              <a:t>‹#›</a:t>
            </a:fld>
            <a:endParaRPr kumimoji="1" lang="zh-TW" altLang="en-US"/>
          </a:p>
        </p:txBody>
      </p:sp>
    </p:spTree>
    <p:extLst>
      <p:ext uri="{BB962C8B-B14F-4D97-AF65-F5344CB8AC3E}">
        <p14:creationId xmlns:p14="http://schemas.microsoft.com/office/powerpoint/2010/main" val="40122158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zh-TW" altLang="en-US" smtClean="0"/>
              <a:t>按一下以編輯母片標題樣式</a:t>
            </a:r>
            <a:endParaRPr kumimoji="1"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B164E-3EAD-7345-B6C4-D66594E246EF}" type="datetimeFigureOut">
              <a:rPr kumimoji="1" lang="zh-TW" altLang="en-US" smtClean="0"/>
              <a:t>15/9/20</a:t>
            </a:fld>
            <a:endParaRPr kumimoji="1"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5202C-6383-F048-A40A-30A32AE96B06}" type="slidenum">
              <a:rPr kumimoji="1" lang="zh-TW" altLang="en-US" smtClean="0"/>
              <a:t>‹#›</a:t>
            </a:fld>
            <a:endParaRPr kumimoji="1" lang="zh-TW" altLang="en-US"/>
          </a:p>
        </p:txBody>
      </p:sp>
    </p:spTree>
    <p:extLst>
      <p:ext uri="{BB962C8B-B14F-4D97-AF65-F5344CB8AC3E}">
        <p14:creationId xmlns:p14="http://schemas.microsoft.com/office/powerpoint/2010/main" val="1473301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kumimoji="1" lang="zh-TW" altLang="en-US" dirty="0" smtClean="0"/>
              <a:t>台灣的處境</a:t>
            </a:r>
            <a:r>
              <a:rPr kumimoji="1" lang="en-US" altLang="zh-TW" dirty="0" smtClean="0"/>
              <a:t>  </a:t>
            </a:r>
            <a:r>
              <a:rPr kumimoji="1" lang="zh-TW" altLang="en-US" dirty="0" smtClean="0"/>
              <a:t>文官能夠幹什麼？</a:t>
            </a:r>
            <a:endParaRPr kumimoji="1" lang="zh-TW" altLang="en-US" dirty="0"/>
          </a:p>
        </p:txBody>
      </p:sp>
      <p:sp>
        <p:nvSpPr>
          <p:cNvPr id="3" name="子標題 2"/>
          <p:cNvSpPr>
            <a:spLocks noGrp="1"/>
          </p:cNvSpPr>
          <p:nvPr>
            <p:ph type="subTitle" idx="1"/>
          </p:nvPr>
        </p:nvSpPr>
        <p:spPr/>
        <p:txBody>
          <a:bodyPr/>
          <a:lstStyle/>
          <a:p>
            <a:endParaRPr kumimoji="1" lang="en-US" altLang="zh-TW" dirty="0" smtClean="0"/>
          </a:p>
          <a:p>
            <a:endParaRPr kumimoji="1" lang="en-US" altLang="zh-TW" dirty="0"/>
          </a:p>
          <a:p>
            <a:r>
              <a:rPr kumimoji="1" lang="zh-TW" altLang="en-US" dirty="0" smtClean="0">
                <a:solidFill>
                  <a:schemeClr val="tx1"/>
                </a:solidFill>
              </a:rPr>
              <a:t>從</a:t>
            </a:r>
            <a:r>
              <a:rPr kumimoji="1" lang="en-US" altLang="zh-TW" dirty="0" smtClean="0">
                <a:solidFill>
                  <a:schemeClr val="tx1"/>
                </a:solidFill>
              </a:rPr>
              <a:t>『</a:t>
            </a:r>
            <a:r>
              <a:rPr kumimoji="1" lang="zh-TW" altLang="en-US" dirty="0" smtClean="0">
                <a:solidFill>
                  <a:schemeClr val="tx1"/>
                </a:solidFill>
              </a:rPr>
              <a:t>台灣的兩面鏡子</a:t>
            </a:r>
            <a:r>
              <a:rPr kumimoji="1" lang="en-US" altLang="zh-TW" dirty="0" smtClean="0">
                <a:solidFill>
                  <a:schemeClr val="tx1"/>
                </a:solidFill>
              </a:rPr>
              <a:t>』</a:t>
            </a:r>
            <a:r>
              <a:rPr kumimoji="1" lang="zh-TW" altLang="en-US" dirty="0" smtClean="0">
                <a:solidFill>
                  <a:schemeClr val="tx1"/>
                </a:solidFill>
              </a:rPr>
              <a:t>一書談起</a:t>
            </a:r>
            <a:endParaRPr kumimoji="1" lang="zh-TW" altLang="en-US" dirty="0">
              <a:solidFill>
                <a:schemeClr val="tx1"/>
              </a:solidFill>
            </a:endParaRPr>
          </a:p>
        </p:txBody>
      </p:sp>
      <p:sp>
        <p:nvSpPr>
          <p:cNvPr id="4" name="文字方塊 3"/>
          <p:cNvSpPr txBox="1"/>
          <p:nvPr/>
        </p:nvSpPr>
        <p:spPr>
          <a:xfrm>
            <a:off x="0" y="660881"/>
            <a:ext cx="8910811" cy="707886"/>
          </a:xfrm>
          <a:prstGeom prst="rect">
            <a:avLst/>
          </a:prstGeom>
          <a:noFill/>
        </p:spPr>
        <p:txBody>
          <a:bodyPr wrap="square" rtlCol="0">
            <a:spAutoFit/>
          </a:bodyPr>
          <a:lstStyle/>
          <a:p>
            <a:r>
              <a:rPr kumimoji="1" lang="zh-TW" altLang="en-US" sz="4000" dirty="0" smtClean="0"/>
              <a:t>范疇</a:t>
            </a:r>
            <a:r>
              <a:rPr kumimoji="1" lang="en-US" altLang="zh-TW" sz="4000" dirty="0" smtClean="0"/>
              <a:t> </a:t>
            </a:r>
            <a:r>
              <a:rPr kumimoji="1" lang="en-US" altLang="zh-TW" sz="2800" dirty="0" smtClean="0"/>
              <a:t>      https://</a:t>
            </a:r>
            <a:r>
              <a:rPr kumimoji="1" lang="en-US" altLang="zh-TW" sz="2800" dirty="0" err="1" smtClean="0"/>
              <a:t>www.facebook.com</a:t>
            </a:r>
            <a:r>
              <a:rPr kumimoji="1" lang="en-US" altLang="zh-TW" sz="2800" dirty="0" smtClean="0"/>
              <a:t>/2020bluesea</a:t>
            </a:r>
            <a:endParaRPr kumimoji="1" lang="zh-TW" altLang="en-US" sz="2800" dirty="0"/>
          </a:p>
        </p:txBody>
      </p:sp>
    </p:spTree>
    <p:extLst>
      <p:ext uri="{BB962C8B-B14F-4D97-AF65-F5344CB8AC3E}">
        <p14:creationId xmlns:p14="http://schemas.microsoft.com/office/powerpoint/2010/main" val="3706917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638108"/>
          </a:xfrm>
        </p:spPr>
        <p:txBody>
          <a:bodyPr>
            <a:normAutofit fontScale="90000"/>
          </a:bodyPr>
          <a:lstStyle/>
          <a:p>
            <a:r>
              <a:rPr kumimoji="1" lang="zh-TW" altLang="en-US" dirty="0" smtClean="0"/>
              <a:t>台灣的「令狐沖困擾」</a:t>
            </a:r>
            <a:endParaRPr kumimoji="1" lang="zh-TW" altLang="en-US" dirty="0"/>
          </a:p>
        </p:txBody>
      </p:sp>
      <p:sp>
        <p:nvSpPr>
          <p:cNvPr id="3" name="內容版面配置區 2"/>
          <p:cNvSpPr>
            <a:spLocks noGrp="1"/>
          </p:cNvSpPr>
          <p:nvPr>
            <p:ph idx="1"/>
          </p:nvPr>
        </p:nvSpPr>
        <p:spPr>
          <a:xfrm>
            <a:off x="457200" y="1150854"/>
            <a:ext cx="8229600" cy="5707146"/>
          </a:xfrm>
        </p:spPr>
        <p:txBody>
          <a:bodyPr>
            <a:normAutofit fontScale="77500" lnSpcReduction="20000"/>
          </a:bodyPr>
          <a:lstStyle/>
          <a:p>
            <a:r>
              <a:rPr lang="zh-TW" altLang="zh-TW" dirty="0"/>
              <a:t>在「中日史觀開打」這個主軸之外，台灣還存在一個副軸，那就是「擁美」和「反美」的史觀。擁美者相信，台灣的施政和生活方式應該美國化，而美國必然會保護台灣到底。反美者則相信，美國的價值和生活方式不足取，且美國對台灣僅僅存在戰略利益的關懷，最終必在中美利益交換之下「棄守」台灣。</a:t>
            </a:r>
          </a:p>
          <a:p>
            <a:pPr marL="0" indent="0">
              <a:buNone/>
            </a:pPr>
            <a:endParaRPr lang="zh-TW" altLang="zh-TW" dirty="0"/>
          </a:p>
          <a:p>
            <a:r>
              <a:rPr lang="zh-TW" altLang="zh-TW" dirty="0" smtClean="0"/>
              <a:t>金</a:t>
            </a:r>
            <a:r>
              <a:rPr lang="zh-TW" altLang="zh-TW" dirty="0"/>
              <a:t>庸「笑傲江湖</a:t>
            </a:r>
            <a:r>
              <a:rPr lang="zh-TW" altLang="zh-TW" dirty="0" smtClean="0"/>
              <a:t>」</a:t>
            </a:r>
            <a:r>
              <a:rPr lang="zh-TW" altLang="en-US" dirty="0" smtClean="0"/>
              <a:t>中</a:t>
            </a:r>
            <a:r>
              <a:rPr lang="zh-TW" altLang="zh-TW" dirty="0"/>
              <a:t>，</a:t>
            </a:r>
            <a:r>
              <a:rPr lang="zh-TW" altLang="zh-TW" dirty="0" smtClean="0"/>
              <a:t>令狐沖體內被意外灌入六股真氣</a:t>
            </a:r>
            <a:r>
              <a:rPr lang="zh-TW" altLang="zh-TW" dirty="0"/>
              <a:t>，這六股氣在體內亂竄，令他精神難熬，時而虛脫，時而亢奮</a:t>
            </a:r>
            <a:r>
              <a:rPr lang="zh-TW" altLang="zh-TW" dirty="0" smtClean="0"/>
              <a:t>。</a:t>
            </a:r>
            <a:endParaRPr lang="en-US" altLang="zh-TW" dirty="0" smtClean="0"/>
          </a:p>
          <a:p>
            <a:endParaRPr lang="en-US" altLang="zh-TW" dirty="0"/>
          </a:p>
          <a:p>
            <a:r>
              <a:rPr lang="zh-TW" altLang="zh-TW" dirty="0" smtClean="0"/>
              <a:t>台灣體內</a:t>
            </a:r>
            <a:r>
              <a:rPr lang="zh-TW" altLang="zh-TW" dirty="0"/>
              <a:t>，正有六股真氣：擁日、反日，靠中、反中，擁美、反美。六股真氣亂竄之下，所有的對外政策、對內政策無一得以執行，有限的資源及預算，割裂成六個方向；台灣這個令狐沖，空有一身武功，卻徹底落入了迷茫、困惑、憤怒、憎恨，大多數時候處於精神失常狀態。</a:t>
            </a:r>
          </a:p>
          <a:p>
            <a:endParaRPr kumimoji="1" lang="zh-TW" altLang="en-US" dirty="0"/>
          </a:p>
        </p:txBody>
      </p:sp>
    </p:spTree>
    <p:extLst>
      <p:ext uri="{BB962C8B-B14F-4D97-AF65-F5344CB8AC3E}">
        <p14:creationId xmlns:p14="http://schemas.microsoft.com/office/powerpoint/2010/main" val="1027478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37320"/>
          </a:xfrm>
        </p:spPr>
        <p:txBody>
          <a:bodyPr>
            <a:normAutofit fontScale="90000"/>
          </a:bodyPr>
          <a:lstStyle/>
          <a:p>
            <a:r>
              <a:rPr kumimoji="1" lang="zh-TW" altLang="en-US" dirty="0" smtClean="0"/>
              <a:t>台灣人的定義及認同</a:t>
            </a:r>
            <a:endParaRPr kumimoji="1" lang="zh-TW" altLang="en-US" dirty="0"/>
          </a:p>
        </p:txBody>
      </p:sp>
      <p:sp>
        <p:nvSpPr>
          <p:cNvPr id="3" name="內容版面配置區 2"/>
          <p:cNvSpPr>
            <a:spLocks noGrp="1"/>
          </p:cNvSpPr>
          <p:nvPr>
            <p:ph idx="1"/>
          </p:nvPr>
        </p:nvSpPr>
        <p:spPr>
          <a:xfrm>
            <a:off x="457200" y="1150854"/>
            <a:ext cx="8229600" cy="5707146"/>
          </a:xfrm>
        </p:spPr>
        <p:txBody>
          <a:bodyPr>
            <a:normAutofit fontScale="77500" lnSpcReduction="20000"/>
          </a:bodyPr>
          <a:lstStyle/>
          <a:p>
            <a:r>
              <a:rPr lang="zh-TW" altLang="zh-TW" dirty="0"/>
              <a:t>「台灣人的定義」－ 凡是生活在台灣，不放棄國民身分證（或其他居留證件），有繳納稅義務的，就是「台灣人」。</a:t>
            </a:r>
          </a:p>
          <a:p>
            <a:pPr marL="0" indent="0">
              <a:buNone/>
            </a:pPr>
            <a:endParaRPr lang="zh-TW" altLang="zh-TW" dirty="0"/>
          </a:p>
          <a:p>
            <a:r>
              <a:rPr lang="zh-TW" altLang="zh-TW" dirty="0"/>
              <a:t>別去追究別人家族有沒有排灣族、卑南族、平埔族血統了，別管人家老爸是生在河南、湖北或日本了，不要去比台北大轟炸還是</a:t>
            </a:r>
            <a:r>
              <a:rPr lang="en-US" altLang="zh-TW" dirty="0"/>
              <a:t>228</a:t>
            </a:r>
            <a:r>
              <a:rPr lang="zh-TW" altLang="zh-TW" dirty="0"/>
              <a:t>還是白色恐怖還是七七事變所受的折難裡誰更偉大或卑微了，管她／他是嫁到台灣的越南女子還是娶了台灣媳婦的上海男子。膚色髮色異己者，只要願意在台灣生活納稅、合乎條件的，趕快給人家居留身份和公平待遇吧；擁有雙重國籍者若幾十年沒在台灣繳稅，趕快取消他的健保卡和捷運打折卡吧</a:t>
            </a:r>
            <a:r>
              <a:rPr lang="zh-TW" altLang="zh-TW" dirty="0" smtClean="0"/>
              <a:t>。</a:t>
            </a:r>
            <a:r>
              <a:rPr lang="zh-TW" altLang="en-US" dirty="0" smtClean="0"/>
              <a:t>（推薦</a:t>
            </a:r>
            <a:r>
              <a:rPr kumimoji="1" lang="zh-TW" altLang="en-US" dirty="0" smtClean="0"/>
              <a:t>陳耀昌醫生</a:t>
            </a:r>
            <a:r>
              <a:rPr kumimoji="1" lang="en-US" altLang="zh-TW" dirty="0" smtClean="0"/>
              <a:t> </a:t>
            </a:r>
            <a:r>
              <a:rPr kumimoji="1" lang="zh-TW" altLang="en-US" dirty="0" smtClean="0"/>
              <a:t>－島嶼</a:t>
            </a:r>
            <a:r>
              <a:rPr kumimoji="1" lang="en-US" altLang="zh-TW" dirty="0" smtClean="0"/>
              <a:t>DNA</a:t>
            </a:r>
            <a:r>
              <a:rPr kumimoji="1" lang="zh-TW" altLang="en-US" dirty="0" smtClean="0"/>
              <a:t>）</a:t>
            </a:r>
            <a:endParaRPr kumimoji="1" lang="zh-TW" altLang="en-US" dirty="0" smtClean="0"/>
          </a:p>
          <a:p>
            <a:endParaRPr lang="en-US" altLang="zh-TW" dirty="0" smtClean="0"/>
          </a:p>
          <a:p>
            <a:endParaRPr lang="en-US" altLang="zh-TW" dirty="0"/>
          </a:p>
          <a:p>
            <a:r>
              <a:rPr lang="zh-TW" altLang="en-US" dirty="0" smtClean="0"/>
              <a:t>台灣認同</a:t>
            </a:r>
            <a:r>
              <a:rPr lang="en-US" altLang="zh-TW" dirty="0" smtClean="0"/>
              <a:t> </a:t>
            </a:r>
            <a:r>
              <a:rPr lang="zh-TW" altLang="en-US" dirty="0" smtClean="0"/>
              <a:t>－生活方式的認同</a:t>
            </a:r>
            <a:endParaRPr lang="zh-TW" altLang="zh-TW" dirty="0"/>
          </a:p>
          <a:p>
            <a:endParaRPr kumimoji="1" lang="zh-TW" altLang="en-US" dirty="0"/>
          </a:p>
        </p:txBody>
      </p:sp>
    </p:spTree>
    <p:extLst>
      <p:ext uri="{BB962C8B-B14F-4D97-AF65-F5344CB8AC3E}">
        <p14:creationId xmlns:p14="http://schemas.microsoft.com/office/powerpoint/2010/main" val="1078799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日本人、中國人優缺點對比</a:t>
            </a:r>
            <a:endParaRPr kumimoji="1" lang="zh-TW" altLang="en-US" dirty="0"/>
          </a:p>
        </p:txBody>
      </p:sp>
      <p:sp>
        <p:nvSpPr>
          <p:cNvPr id="3" name="內容版面配置區 2"/>
          <p:cNvSpPr>
            <a:spLocks noGrp="1"/>
          </p:cNvSpPr>
          <p:nvPr>
            <p:ph idx="1"/>
          </p:nvPr>
        </p:nvSpPr>
        <p:spPr/>
        <p:txBody>
          <a:bodyPr/>
          <a:lstStyle/>
          <a:p>
            <a:r>
              <a:rPr lang="zh-TW" altLang="zh-TW" dirty="0" smtClean="0"/>
              <a:t>在作者的詮釋下，日本著名的「集體主義」，既發揮了集體力量，卻也是日本人集體逃避責任的主要原因。另方面，中國的「缺乏團隊精神」，既是今日中國年輕一代充滿衝勁的原因，但也是中國未來發展的主要制約。</a:t>
            </a:r>
            <a:r>
              <a:rPr lang="zh-TW" altLang="zh-TW" dirty="0" smtClean="0">
                <a:effectLst/>
              </a:rPr>
              <a:t> </a:t>
            </a:r>
            <a:endParaRPr kumimoji="1" lang="zh-TW" altLang="en-US" dirty="0" smtClean="0"/>
          </a:p>
          <a:p>
            <a:pPr marL="0" indent="0">
              <a:buNone/>
            </a:pPr>
            <a:endParaRPr kumimoji="1" lang="zh-TW" altLang="en-US" dirty="0"/>
          </a:p>
        </p:txBody>
      </p:sp>
    </p:spTree>
    <p:extLst>
      <p:ext uri="{BB962C8B-B14F-4D97-AF65-F5344CB8AC3E}">
        <p14:creationId xmlns:p14="http://schemas.microsoft.com/office/powerpoint/2010/main" val="4120912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台灣平民的優點</a:t>
            </a:r>
            <a:endParaRPr kumimoji="1" lang="zh-TW" altLang="en-US" dirty="0"/>
          </a:p>
        </p:txBody>
      </p:sp>
      <p:sp>
        <p:nvSpPr>
          <p:cNvPr id="3" name="內容版面配置區 2"/>
          <p:cNvSpPr>
            <a:spLocks noGrp="1"/>
          </p:cNvSpPr>
          <p:nvPr>
            <p:ph idx="1"/>
          </p:nvPr>
        </p:nvSpPr>
        <p:spPr>
          <a:xfrm>
            <a:off x="457200" y="1600200"/>
            <a:ext cx="8229600" cy="5257800"/>
          </a:xfrm>
        </p:spPr>
        <p:txBody>
          <a:bodyPr>
            <a:normAutofit fontScale="92500" lnSpcReduction="10000"/>
          </a:bodyPr>
          <a:lstStyle/>
          <a:p>
            <a:pPr marL="0" indent="0">
              <a:buNone/>
            </a:pPr>
            <a:r>
              <a:rPr kumimoji="1" lang="zh-TW" altLang="en-US" dirty="0" smtClean="0"/>
              <a:t>上一代</a:t>
            </a:r>
            <a:endParaRPr kumimoji="1" lang="en-US" altLang="zh-TW" dirty="0" smtClean="0"/>
          </a:p>
          <a:p>
            <a:r>
              <a:rPr kumimoji="1" lang="zh-TW" altLang="en-US" dirty="0" smtClean="0"/>
              <a:t>吃苦耐勞、</a:t>
            </a:r>
            <a:r>
              <a:rPr kumimoji="1" lang="zh-TW" altLang="en-US" dirty="0" smtClean="0"/>
              <a:t>勤奮</a:t>
            </a:r>
            <a:endParaRPr kumimoji="1" lang="en-US" altLang="zh-TW" dirty="0" smtClean="0"/>
          </a:p>
          <a:p>
            <a:r>
              <a:rPr kumimoji="1" lang="zh-TW" altLang="en-US" dirty="0" smtClean="0"/>
              <a:t>善良</a:t>
            </a:r>
            <a:endParaRPr kumimoji="1" lang="en-US" altLang="zh-TW" dirty="0" smtClean="0"/>
          </a:p>
          <a:p>
            <a:r>
              <a:rPr kumimoji="1" lang="zh-TW" altLang="en-US" dirty="0" smtClean="0"/>
              <a:t>包容</a:t>
            </a:r>
            <a:endParaRPr kumimoji="1" lang="en-US" altLang="zh-TW" dirty="0" smtClean="0"/>
          </a:p>
          <a:p>
            <a:pPr marL="0" indent="0">
              <a:buNone/>
            </a:pPr>
            <a:endParaRPr kumimoji="1" lang="en-US" altLang="zh-TW" dirty="0" smtClean="0"/>
          </a:p>
          <a:p>
            <a:pPr marL="0" indent="0">
              <a:buNone/>
            </a:pPr>
            <a:r>
              <a:rPr kumimoji="1" lang="zh-TW" altLang="en-US" dirty="0" smtClean="0"/>
              <a:t>新世代</a:t>
            </a:r>
            <a:endParaRPr kumimoji="1" lang="en-US" altLang="zh-TW" dirty="0" smtClean="0"/>
          </a:p>
          <a:p>
            <a:endParaRPr kumimoji="1" lang="en-US" altLang="zh-TW" dirty="0" smtClean="0"/>
          </a:p>
          <a:p>
            <a:r>
              <a:rPr kumimoji="1" lang="zh-TW" altLang="en-US" dirty="0" smtClean="0"/>
              <a:t>誰怕誰</a:t>
            </a:r>
            <a:endParaRPr kumimoji="1" lang="en-US" altLang="zh-TW" dirty="0" smtClean="0"/>
          </a:p>
          <a:p>
            <a:r>
              <a:rPr kumimoji="1" lang="zh-TW" altLang="en-US" dirty="0" smtClean="0"/>
              <a:t>人不能欺負人</a:t>
            </a:r>
            <a:endParaRPr kumimoji="1" lang="en-US" altLang="zh-TW" dirty="0" smtClean="0"/>
          </a:p>
          <a:p>
            <a:r>
              <a:rPr kumimoji="1" lang="zh-TW" altLang="en-US" dirty="0" smtClean="0"/>
              <a:t>對權威存疑</a:t>
            </a:r>
            <a:endParaRPr kumimoji="1" lang="en-US" altLang="zh-TW" dirty="0" smtClean="0"/>
          </a:p>
          <a:p>
            <a:endParaRPr kumimoji="1" lang="en-US" altLang="zh-TW" dirty="0" smtClean="0"/>
          </a:p>
          <a:p>
            <a:pPr marL="0" indent="0">
              <a:buNone/>
            </a:pPr>
            <a:endParaRPr kumimoji="1" lang="en-US" altLang="zh-TW" dirty="0" smtClean="0"/>
          </a:p>
          <a:p>
            <a:endParaRPr kumimoji="1" lang="en-US" altLang="zh-TW" dirty="0"/>
          </a:p>
          <a:p>
            <a:pPr marL="0" indent="0">
              <a:buNone/>
            </a:pPr>
            <a:endParaRPr kumimoji="1" lang="zh-TW" altLang="en-US" dirty="0"/>
          </a:p>
        </p:txBody>
      </p:sp>
    </p:spTree>
    <p:extLst>
      <p:ext uri="{BB962C8B-B14F-4D97-AF65-F5344CB8AC3E}">
        <p14:creationId xmlns:p14="http://schemas.microsoft.com/office/powerpoint/2010/main" val="1888816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37320"/>
          </a:xfrm>
        </p:spPr>
        <p:txBody>
          <a:bodyPr>
            <a:normAutofit fontScale="90000"/>
          </a:bodyPr>
          <a:lstStyle/>
          <a:p>
            <a:r>
              <a:rPr kumimoji="1" lang="zh-TW" altLang="en-US" dirty="0" smtClean="0"/>
              <a:t>日本人歸納台灣過去精英的缺點</a:t>
            </a:r>
            <a:endParaRPr kumimoji="1" lang="zh-TW" altLang="en-US" dirty="0"/>
          </a:p>
        </p:txBody>
      </p:sp>
      <p:sp>
        <p:nvSpPr>
          <p:cNvPr id="3" name="內容版面配置區 2"/>
          <p:cNvSpPr>
            <a:spLocks noGrp="1"/>
          </p:cNvSpPr>
          <p:nvPr>
            <p:ph idx="1"/>
          </p:nvPr>
        </p:nvSpPr>
        <p:spPr>
          <a:xfrm>
            <a:off x="457200" y="1011958"/>
            <a:ext cx="8229600" cy="5516164"/>
          </a:xfrm>
        </p:spPr>
        <p:txBody>
          <a:bodyPr/>
          <a:lstStyle/>
          <a:p>
            <a:r>
              <a:rPr kumimoji="1" lang="zh-TW" altLang="en-US" dirty="0" smtClean="0"/>
              <a:t>後藤新平（行政長官</a:t>
            </a:r>
            <a:r>
              <a:rPr kumimoji="1" lang="en-US" altLang="zh-TW" dirty="0" smtClean="0"/>
              <a:t> 1898-1906</a:t>
            </a:r>
            <a:r>
              <a:rPr kumimoji="1" lang="zh-TW" altLang="en-US" dirty="0" smtClean="0"/>
              <a:t>）的「治台三策」－</a:t>
            </a:r>
            <a:endParaRPr kumimoji="1" lang="en-US" altLang="zh-TW" dirty="0" smtClean="0"/>
          </a:p>
          <a:p>
            <a:pPr marL="0" indent="0">
              <a:buNone/>
            </a:pPr>
            <a:endParaRPr kumimoji="1" lang="en-US" altLang="zh-TW" dirty="0" smtClean="0"/>
          </a:p>
          <a:p>
            <a:r>
              <a:rPr lang="zh-TW" altLang="zh-TW" dirty="0" smtClean="0"/>
              <a:t>第一</a:t>
            </a:r>
            <a:r>
              <a:rPr lang="zh-TW" altLang="zh-TW" dirty="0"/>
              <a:t>，臺灣人貪財愛錢，可用利益</a:t>
            </a:r>
            <a:r>
              <a:rPr lang="zh-TW" altLang="zh-TW" dirty="0" smtClean="0"/>
              <a:t>誘惑</a:t>
            </a:r>
            <a:endParaRPr lang="en-US" altLang="zh-TW" dirty="0" smtClean="0"/>
          </a:p>
          <a:p>
            <a:pPr marL="0" indent="0">
              <a:buNone/>
            </a:pPr>
            <a:endParaRPr lang="en-US" altLang="zh-TW" dirty="0" smtClean="0"/>
          </a:p>
          <a:p>
            <a:r>
              <a:rPr lang="zh-TW" altLang="zh-TW" dirty="0" smtClean="0"/>
              <a:t>其</a:t>
            </a:r>
            <a:r>
              <a:rPr lang="zh-TW" altLang="zh-TW" dirty="0"/>
              <a:t>次，臺灣人貪生怕死，</a:t>
            </a:r>
            <a:r>
              <a:rPr lang="zh-TW" altLang="zh-TW" dirty="0" smtClean="0"/>
              <a:t>得用高壓手段威脅</a:t>
            </a:r>
            <a:endParaRPr lang="en-US" altLang="zh-TW" dirty="0" smtClean="0"/>
          </a:p>
          <a:p>
            <a:pPr marL="0" indent="0">
              <a:buNone/>
            </a:pPr>
            <a:endParaRPr lang="en-US" altLang="zh-TW" dirty="0" smtClean="0"/>
          </a:p>
          <a:p>
            <a:r>
              <a:rPr lang="zh-TW" altLang="zh-TW" dirty="0" smtClean="0"/>
              <a:t>第三</a:t>
            </a:r>
            <a:r>
              <a:rPr lang="zh-TW" altLang="zh-TW" dirty="0"/>
              <a:t>，臺灣人非常愛面子，</a:t>
            </a:r>
            <a:r>
              <a:rPr lang="zh-TW" altLang="zh-TW" dirty="0" smtClean="0"/>
              <a:t>可用虛名攏絡</a:t>
            </a:r>
            <a:endParaRPr lang="en-US" altLang="zh-TW" dirty="0" smtClean="0"/>
          </a:p>
          <a:p>
            <a:pPr marL="0" indent="0">
              <a:buNone/>
            </a:pPr>
            <a:endParaRPr kumimoji="1" lang="zh-TW" altLang="en-US" dirty="0"/>
          </a:p>
        </p:txBody>
      </p:sp>
    </p:spTree>
    <p:extLst>
      <p:ext uri="{BB962C8B-B14F-4D97-AF65-F5344CB8AC3E}">
        <p14:creationId xmlns:p14="http://schemas.microsoft.com/office/powerpoint/2010/main" val="1837209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中國人自己歸納的毛病清單</a:t>
            </a:r>
            <a:endParaRPr kumimoji="1" lang="zh-TW" altLang="en-US" dirty="0"/>
          </a:p>
        </p:txBody>
      </p:sp>
      <p:sp>
        <p:nvSpPr>
          <p:cNvPr id="3" name="內容版面配置區 2"/>
          <p:cNvSpPr>
            <a:spLocks noGrp="1"/>
          </p:cNvSpPr>
          <p:nvPr>
            <p:ph idx="1"/>
          </p:nvPr>
        </p:nvSpPr>
        <p:spPr>
          <a:xfrm>
            <a:off x="457200" y="1600200"/>
            <a:ext cx="8229600" cy="5257800"/>
          </a:xfrm>
        </p:spPr>
        <p:txBody>
          <a:bodyPr/>
          <a:lstStyle/>
          <a:p>
            <a:r>
              <a:rPr lang="zh-TW" altLang="zh-TW" dirty="0" smtClean="0"/>
              <a:t>見風轉</a:t>
            </a:r>
            <a:r>
              <a:rPr lang="zh-TW" altLang="zh-TW" dirty="0"/>
              <a:t>舵，投機取巧，見利忘義，相互拆台，明哲保身，口是心非，缺乏公德，偷奸耍滑，見錢眼開，唯利是圖，明哲保身，冷血無情，熱衷內鬥，欺軟怕硬，人格分裂，崇洋媚外，貪生怕死，無幽默感，名利薰心，幸災樂禍，奴性十足 …… 撒謊成性，弄虛作假，死不認錯。。。。。</a:t>
            </a:r>
          </a:p>
          <a:p>
            <a:endParaRPr kumimoji="1" lang="zh-TW" altLang="en-US" dirty="0"/>
          </a:p>
        </p:txBody>
      </p:sp>
    </p:spTree>
    <p:extLst>
      <p:ext uri="{BB962C8B-B14F-4D97-AF65-F5344CB8AC3E}">
        <p14:creationId xmlns:p14="http://schemas.microsoft.com/office/powerpoint/2010/main" val="2209684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t>自己的台灣自己救：六個問題切片</a:t>
            </a:r>
            <a:r>
              <a:rPr lang="en-US" altLang="zh-TW" b="1" dirty="0" smtClean="0"/>
              <a:t/>
            </a:r>
            <a:br>
              <a:rPr lang="en-US" altLang="zh-TW" b="1" dirty="0" smtClean="0"/>
            </a:br>
            <a:endParaRPr kumimoji="1" lang="zh-TW" altLang="en-US" dirty="0"/>
          </a:p>
        </p:txBody>
      </p:sp>
      <p:sp>
        <p:nvSpPr>
          <p:cNvPr id="3" name="內容版面配置區 2"/>
          <p:cNvSpPr>
            <a:spLocks noGrp="1"/>
          </p:cNvSpPr>
          <p:nvPr>
            <p:ph idx="1"/>
          </p:nvPr>
        </p:nvSpPr>
        <p:spPr>
          <a:xfrm>
            <a:off x="457200" y="1600200"/>
            <a:ext cx="8229600" cy="5046975"/>
          </a:xfrm>
        </p:spPr>
        <p:txBody>
          <a:bodyPr>
            <a:normAutofit/>
          </a:bodyPr>
          <a:lstStyle/>
          <a:p>
            <a:pPr marL="0" indent="0">
              <a:buNone/>
            </a:pPr>
            <a:r>
              <a:rPr lang="en-US" altLang="zh-TW" b="1" dirty="0" smtClean="0"/>
              <a:t>          </a:t>
            </a:r>
          </a:p>
          <a:p>
            <a:r>
              <a:rPr lang="zh-TW" altLang="en-US" b="1" dirty="0" smtClean="0"/>
              <a:t>之</a:t>
            </a:r>
            <a:r>
              <a:rPr lang="en-US" altLang="zh-TW" b="1" dirty="0" smtClean="0"/>
              <a:t>1</a:t>
            </a:r>
            <a:r>
              <a:rPr lang="zh-TW" altLang="en-US" b="1" dirty="0" smtClean="0"/>
              <a:t>：落後亞洲各國的就業人口生產值</a:t>
            </a:r>
            <a:endParaRPr lang="en-US" altLang="zh-TW" b="1" dirty="0" smtClean="0"/>
          </a:p>
          <a:p>
            <a:r>
              <a:rPr lang="zh-TW" altLang="en-US" b="1" dirty="0" smtClean="0"/>
              <a:t>之</a:t>
            </a:r>
            <a:r>
              <a:rPr lang="en-US" altLang="zh-TW" b="1" dirty="0" smtClean="0"/>
              <a:t>2</a:t>
            </a:r>
            <a:r>
              <a:rPr lang="zh-TW" altLang="en-US" b="1" dirty="0" smtClean="0"/>
              <a:t>：「吃皇糧者」比例接近中國</a:t>
            </a:r>
            <a:endParaRPr lang="en-US" altLang="zh-TW" b="1" dirty="0" smtClean="0"/>
          </a:p>
          <a:p>
            <a:r>
              <a:rPr lang="zh-TW" altLang="en-US" b="1" dirty="0" smtClean="0"/>
              <a:t>之</a:t>
            </a:r>
            <a:r>
              <a:rPr lang="en-US" altLang="zh-TW" b="1" dirty="0" smtClean="0"/>
              <a:t>3</a:t>
            </a:r>
            <a:r>
              <a:rPr lang="zh-TW" altLang="en-US" b="1" dirty="0" smtClean="0"/>
              <a:t>：</a:t>
            </a:r>
            <a:r>
              <a:rPr lang="zh-TW" altLang="en-US" b="1" dirty="0" smtClean="0"/>
              <a:t>體制超負荷</a:t>
            </a:r>
            <a:endParaRPr lang="en-US" altLang="zh-TW" b="1" dirty="0" smtClean="0"/>
          </a:p>
          <a:p>
            <a:r>
              <a:rPr lang="zh-TW" altLang="en-US" b="1" dirty="0" smtClean="0"/>
              <a:t>之</a:t>
            </a:r>
            <a:r>
              <a:rPr lang="en-US" altLang="zh-TW" b="1" dirty="0" smtClean="0"/>
              <a:t>4</a:t>
            </a:r>
            <a:r>
              <a:rPr lang="zh-TW" altLang="en-US" b="1" dirty="0" smtClean="0"/>
              <a:t>：人口超負荷</a:t>
            </a:r>
            <a:endParaRPr lang="en-US" altLang="zh-TW" b="1" dirty="0" smtClean="0"/>
          </a:p>
          <a:p>
            <a:r>
              <a:rPr lang="zh-TW" altLang="en-US" b="1" dirty="0" smtClean="0"/>
              <a:t>之</a:t>
            </a:r>
            <a:r>
              <a:rPr lang="en-US" altLang="zh-TW" b="1" dirty="0" smtClean="0"/>
              <a:t>5</a:t>
            </a:r>
            <a:r>
              <a:rPr lang="zh-TW" altLang="en-US" b="1" dirty="0" smtClean="0"/>
              <a:t>：高端人才斷層，低端人力過剩</a:t>
            </a:r>
            <a:endParaRPr lang="en-US" altLang="zh-TW" b="1" dirty="0" smtClean="0"/>
          </a:p>
          <a:p>
            <a:r>
              <a:rPr lang="zh-TW" altLang="en-US" b="1" dirty="0" smtClean="0"/>
              <a:t>之</a:t>
            </a:r>
            <a:r>
              <a:rPr lang="en-US" altLang="zh-TW" b="1" dirty="0" smtClean="0"/>
              <a:t>6</a:t>
            </a:r>
            <a:r>
              <a:rPr lang="zh-TW" altLang="en-US" b="1" dirty="0" smtClean="0"/>
              <a:t>：用道德解決經濟問題</a:t>
            </a:r>
            <a:endParaRPr kumimoji="1" lang="zh-TW" altLang="en-US" dirty="0"/>
          </a:p>
        </p:txBody>
      </p:sp>
    </p:spTree>
    <p:extLst>
      <p:ext uri="{BB962C8B-B14F-4D97-AF65-F5344CB8AC3E}">
        <p14:creationId xmlns:p14="http://schemas.microsoft.com/office/powerpoint/2010/main" val="2995657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18305" y="198423"/>
            <a:ext cx="8925695" cy="6659577"/>
          </a:xfrm>
        </p:spPr>
        <p:txBody>
          <a:bodyPr>
            <a:normAutofit fontScale="55000" lnSpcReduction="20000"/>
          </a:bodyPr>
          <a:lstStyle/>
          <a:p>
            <a:r>
              <a:rPr lang="zh-TW" altLang="zh-TW" sz="3800" dirty="0"/>
              <a:t>台灣各級政府的帳面負債加上隱藏性的負債，在舉債額度</a:t>
            </a:r>
            <a:r>
              <a:rPr lang="en-US" altLang="zh-TW" sz="3800" dirty="0"/>
              <a:t>40%</a:t>
            </a:r>
            <a:r>
              <a:rPr lang="zh-TW" altLang="zh-TW" sz="3800" dirty="0"/>
              <a:t>的紅線下，已經瀕臨破產，拖不過</a:t>
            </a:r>
            <a:r>
              <a:rPr lang="en-US" altLang="zh-TW" sz="3800" dirty="0"/>
              <a:t>5</a:t>
            </a:r>
            <a:r>
              <a:rPr lang="zh-TW" altLang="zh-TW" sz="3800" dirty="0"/>
              <a:t>年；如果再計入國營企事業的部份，甚至折騰不了</a:t>
            </a:r>
            <a:r>
              <a:rPr lang="en-US" altLang="zh-TW" sz="3800" dirty="0"/>
              <a:t>5</a:t>
            </a:r>
            <a:r>
              <a:rPr lang="zh-TW" altLang="zh-TW" sz="3800" dirty="0"/>
              <a:t>年</a:t>
            </a:r>
            <a:r>
              <a:rPr lang="zh-TW" altLang="zh-TW" sz="3800" dirty="0" smtClean="0"/>
              <a:t>。</a:t>
            </a:r>
            <a:endParaRPr lang="zh-TW" altLang="zh-TW" sz="3800" dirty="0"/>
          </a:p>
          <a:p>
            <a:pPr marL="0" indent="0">
              <a:buNone/>
            </a:pPr>
            <a:endParaRPr lang="zh-TW" altLang="zh-TW" sz="3800" dirty="0"/>
          </a:p>
          <a:p>
            <a:pPr marL="0" indent="0">
              <a:buNone/>
            </a:pPr>
            <a:endParaRPr lang="zh-TW" altLang="zh-TW" sz="3800" dirty="0"/>
          </a:p>
          <a:p>
            <a:r>
              <a:rPr lang="zh-TW" altLang="zh-TW" sz="3800" dirty="0"/>
              <a:t>台灣</a:t>
            </a:r>
            <a:r>
              <a:rPr lang="zh-TW" altLang="zh-TW" sz="3800" dirty="0" smtClean="0"/>
              <a:t>的體制源</a:t>
            </a:r>
            <a:r>
              <a:rPr lang="zh-TW" altLang="zh-TW" sz="3800" dirty="0"/>
              <a:t>自中國大陸</a:t>
            </a:r>
            <a:r>
              <a:rPr lang="zh-TW" altLang="zh-TW" sz="3800" dirty="0" smtClean="0"/>
              <a:t>，是一體</a:t>
            </a:r>
            <a:r>
              <a:rPr lang="zh-TW" altLang="zh-TW" sz="3800" dirty="0"/>
              <a:t>統治</a:t>
            </a:r>
            <a:r>
              <a:rPr lang="en-US" altLang="zh-TW" sz="3800" dirty="0"/>
              <a:t>1000</a:t>
            </a:r>
            <a:r>
              <a:rPr lang="zh-TW" altLang="zh-TW" sz="3800" dirty="0"/>
              <a:t>萬平方公</a:t>
            </a:r>
            <a:r>
              <a:rPr lang="zh-TW" altLang="zh-TW" sz="3800" dirty="0" smtClean="0"/>
              <a:t>里的帝國</a:t>
            </a:r>
            <a:r>
              <a:rPr lang="zh-TW" altLang="en-US" sz="3800" dirty="0" smtClean="0"/>
              <a:t>帝國體制，</a:t>
            </a:r>
            <a:r>
              <a:rPr lang="zh-TW" altLang="zh-TW" sz="3800" dirty="0" smtClean="0"/>
              <a:t>後來被披</a:t>
            </a:r>
            <a:r>
              <a:rPr lang="zh-TW" altLang="zh-TW" sz="3800" dirty="0"/>
              <a:t>到了只有</a:t>
            </a:r>
            <a:r>
              <a:rPr lang="en-US" altLang="zh-TW" sz="3800" dirty="0"/>
              <a:t>3.6</a:t>
            </a:r>
            <a:r>
              <a:rPr lang="zh-TW" altLang="zh-TW" sz="3800" dirty="0"/>
              <a:t>萬平方公里的台灣身上</a:t>
            </a:r>
            <a:r>
              <a:rPr lang="zh-TW" altLang="zh-TW" sz="3800" dirty="0" smtClean="0"/>
              <a:t>。中國</a:t>
            </a:r>
            <a:r>
              <a:rPr lang="zh-TW" altLang="zh-TW" sz="3800" dirty="0"/>
              <a:t>在大清康熙年間，平均每</a:t>
            </a:r>
            <a:r>
              <a:rPr lang="en-US" altLang="zh-TW" sz="3800" dirty="0"/>
              <a:t>91</a:t>
            </a:r>
            <a:r>
              <a:rPr lang="zh-TW" altLang="zh-TW" sz="3800" dirty="0"/>
              <a:t>個百姓養一個「吃皇糧的」，也就是拿國家財政薪水的人員。這比例在今天的中國是每 </a:t>
            </a:r>
            <a:r>
              <a:rPr lang="en-US" altLang="zh-TW" sz="3800" dirty="0"/>
              <a:t>30</a:t>
            </a:r>
            <a:r>
              <a:rPr lang="zh-TW" altLang="zh-TW" sz="3800" dirty="0"/>
              <a:t>個百姓養一個吃皇糧的，遠惡劣於大清盛世。而台灣呢，銓敘部的數字是公務人員</a:t>
            </a:r>
            <a:r>
              <a:rPr lang="en-US" altLang="zh-TW" sz="3800" dirty="0"/>
              <a:t>28</a:t>
            </a:r>
            <a:r>
              <a:rPr lang="zh-TW" altLang="zh-TW" sz="3800" dirty="0"/>
              <a:t>萬</a:t>
            </a:r>
            <a:r>
              <a:rPr lang="en-US" altLang="zh-TW" sz="3800" dirty="0"/>
              <a:t>9800</a:t>
            </a:r>
            <a:r>
              <a:rPr lang="zh-TW" altLang="zh-TW" sz="3800" dirty="0"/>
              <a:t>人，教育人員</a:t>
            </a:r>
            <a:r>
              <a:rPr lang="en-US" altLang="zh-TW" sz="3800" dirty="0"/>
              <a:t>19</a:t>
            </a:r>
            <a:r>
              <a:rPr lang="zh-TW" altLang="zh-TW" sz="3800" dirty="0"/>
              <a:t>萬</a:t>
            </a:r>
            <a:r>
              <a:rPr lang="en-US" altLang="zh-TW" sz="3800" dirty="0"/>
              <a:t>2000</a:t>
            </a:r>
            <a:r>
              <a:rPr lang="zh-TW" altLang="zh-TW" sz="3800" dirty="0"/>
              <a:t>人，軍職（不含役男）是</a:t>
            </a:r>
            <a:r>
              <a:rPr lang="en-US" altLang="zh-TW" sz="3800" dirty="0"/>
              <a:t>13</a:t>
            </a:r>
            <a:r>
              <a:rPr lang="zh-TW" altLang="zh-TW" sz="3800" dirty="0"/>
              <a:t>萬</a:t>
            </a:r>
            <a:r>
              <a:rPr lang="en-US" altLang="zh-TW" sz="3800" dirty="0"/>
              <a:t>7700</a:t>
            </a:r>
            <a:r>
              <a:rPr lang="zh-TW" altLang="zh-TW" sz="3800" dirty="0"/>
              <a:t>人，軍公教總數</a:t>
            </a:r>
            <a:r>
              <a:rPr lang="en-US" altLang="zh-TW" sz="3800" dirty="0"/>
              <a:t>61</a:t>
            </a:r>
            <a:r>
              <a:rPr lang="zh-TW" altLang="zh-TW" sz="3800" dirty="0"/>
              <a:t>萬</a:t>
            </a:r>
            <a:r>
              <a:rPr lang="en-US" altLang="zh-TW" sz="3800" dirty="0"/>
              <a:t>9500</a:t>
            </a:r>
            <a:r>
              <a:rPr lang="zh-TW" altLang="zh-TW" sz="3800" dirty="0"/>
              <a:t>人。若再計入所有其他「吃皇糧的」，例如國營、國控企事業、</a:t>
            </a:r>
            <a:r>
              <a:rPr lang="zh-TW" altLang="zh-TW" sz="3800" dirty="0" smtClean="0"/>
              <a:t>種種官方財團</a:t>
            </a:r>
            <a:r>
              <a:rPr lang="zh-TW" altLang="zh-TW" sz="3800" dirty="0"/>
              <a:t>法人、基金會等等，總數應該不下</a:t>
            </a:r>
            <a:r>
              <a:rPr lang="en-US" altLang="zh-TW" sz="3800" dirty="0"/>
              <a:t>65</a:t>
            </a:r>
            <a:r>
              <a:rPr lang="zh-TW" altLang="zh-TW" sz="3800" dirty="0"/>
              <a:t>萬人。以</a:t>
            </a:r>
            <a:r>
              <a:rPr lang="en-US" altLang="zh-TW" sz="3800" dirty="0"/>
              <a:t>2350</a:t>
            </a:r>
            <a:r>
              <a:rPr lang="zh-TW" altLang="zh-TW" sz="3800" dirty="0"/>
              <a:t>萬人口相除，今天台灣每</a:t>
            </a:r>
            <a:r>
              <a:rPr lang="en-US" altLang="zh-TW" sz="3800" dirty="0"/>
              <a:t>36</a:t>
            </a:r>
            <a:r>
              <a:rPr lang="zh-TW" altLang="zh-TW" sz="3800" dirty="0"/>
              <a:t>個人民養一個「吃財政」人士，負擔比例接近中國。台灣怎能不被這件「體制大衣</a:t>
            </a:r>
            <a:r>
              <a:rPr lang="zh-TW" altLang="zh-TW" sz="3800" dirty="0" smtClean="0"/>
              <a:t>」</a:t>
            </a:r>
            <a:r>
              <a:rPr lang="zh-TW" altLang="en-US" sz="3800" dirty="0" smtClean="0"/>
              <a:t>壓</a:t>
            </a:r>
            <a:r>
              <a:rPr lang="zh-TW" altLang="zh-TW" sz="3800" dirty="0" smtClean="0"/>
              <a:t>垮</a:t>
            </a:r>
            <a:r>
              <a:rPr lang="zh-TW" altLang="zh-TW" sz="3800" dirty="0"/>
              <a:t>？憲法下的五院部會制，還有中央／地方</a:t>
            </a:r>
            <a:r>
              <a:rPr lang="en-US" altLang="zh-TW" sz="3800" dirty="0"/>
              <a:t>8</a:t>
            </a:r>
            <a:r>
              <a:rPr lang="zh-TW" altLang="zh-TW" sz="3800" dirty="0"/>
              <a:t>級行政體制怎能不徹底檢討？</a:t>
            </a:r>
          </a:p>
          <a:p>
            <a:pPr marL="0" indent="0">
              <a:buNone/>
            </a:pPr>
            <a:r>
              <a:rPr lang="en-US" altLang="zh-TW" sz="3800" dirty="0"/>
              <a:t> </a:t>
            </a:r>
            <a:endParaRPr lang="zh-TW" altLang="zh-TW" sz="3800" dirty="0"/>
          </a:p>
          <a:p>
            <a:r>
              <a:rPr lang="zh-TW" altLang="zh-TW" sz="3800" dirty="0"/>
              <a:t>然而另一方面，台灣在美國的影響之下，實現了貫穿全國的一人一票制度。沒有人意識到，帝國型的中央／地方統治體制，加上了一人一票的民主，就是一帖對國家經營管理的毒藥，形成了常年的「中央以財政控制地方，地方以選票箝制中央」的舉世無雙拔河機制。</a:t>
            </a:r>
            <a:r>
              <a:rPr lang="en-US" altLang="zh-TW" sz="3800" dirty="0"/>
              <a:t>20</a:t>
            </a:r>
            <a:r>
              <a:rPr lang="zh-TW" altLang="zh-TW" sz="3800" dirty="0"/>
              <a:t>個部會，乘上</a:t>
            </a:r>
            <a:r>
              <a:rPr lang="en-US" altLang="zh-TW" sz="3800" dirty="0"/>
              <a:t>8</a:t>
            </a:r>
            <a:r>
              <a:rPr lang="zh-TW" altLang="zh-TW" sz="3800" dirty="0"/>
              <a:t>級行政，就是一個</a:t>
            </a:r>
            <a:r>
              <a:rPr lang="en-US" altLang="zh-TW" sz="3800" dirty="0"/>
              <a:t>160</a:t>
            </a:r>
            <a:r>
              <a:rPr lang="zh-TW" altLang="zh-TW" sz="3800" dirty="0"/>
              <a:t>個格子的矩陣，每個小格子就是一個小地盤，台灣的政治惡鬥和所謂的「民粹」現象，也多與這「利益矩陣」結構有關，結構性的官商勾結、官官相護、人員自肥，就更不用說了。</a:t>
            </a:r>
          </a:p>
          <a:p>
            <a:endParaRPr kumimoji="1" lang="zh-TW" altLang="en-US" dirty="0"/>
          </a:p>
        </p:txBody>
      </p:sp>
    </p:spTree>
    <p:extLst>
      <p:ext uri="{BB962C8B-B14F-4D97-AF65-F5344CB8AC3E}">
        <p14:creationId xmlns:p14="http://schemas.microsoft.com/office/powerpoint/2010/main" val="2111518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策略</a:t>
            </a:r>
            <a:r>
              <a:rPr kumimoji="1" lang="en-US" altLang="zh-TW" dirty="0" smtClean="0"/>
              <a:t>5</a:t>
            </a:r>
            <a:r>
              <a:rPr kumimoji="1" lang="zh-TW" altLang="en-US" dirty="0" smtClean="0"/>
              <a:t>大問</a:t>
            </a:r>
            <a:endParaRPr kumimoji="1" lang="zh-TW" altLang="en-US" dirty="0"/>
          </a:p>
        </p:txBody>
      </p:sp>
      <p:sp>
        <p:nvSpPr>
          <p:cNvPr id="3" name="內容版面配置區 2"/>
          <p:cNvSpPr>
            <a:spLocks noGrp="1"/>
          </p:cNvSpPr>
          <p:nvPr>
            <p:ph idx="1"/>
          </p:nvPr>
        </p:nvSpPr>
        <p:spPr/>
        <p:txBody>
          <a:bodyPr/>
          <a:lstStyle/>
          <a:p>
            <a:r>
              <a:rPr kumimoji="1" lang="zh-TW" altLang="en-US" dirty="0" smtClean="0"/>
              <a:t>我是誰？</a:t>
            </a:r>
            <a:endParaRPr kumimoji="1" lang="en-US" altLang="zh-TW" dirty="0" smtClean="0"/>
          </a:p>
          <a:p>
            <a:r>
              <a:rPr kumimoji="1" lang="zh-TW" altLang="en-US" dirty="0" smtClean="0"/>
              <a:t>我從哪裏來？</a:t>
            </a:r>
            <a:endParaRPr kumimoji="1" lang="en-US" altLang="zh-TW" dirty="0" smtClean="0"/>
          </a:p>
          <a:p>
            <a:r>
              <a:rPr kumimoji="1" lang="zh-TW" altLang="en-US" dirty="0" smtClean="0"/>
              <a:t>我在哪裏？</a:t>
            </a:r>
            <a:endParaRPr kumimoji="1" lang="en-US" altLang="zh-TW" dirty="0" smtClean="0"/>
          </a:p>
          <a:p>
            <a:r>
              <a:rPr kumimoji="1" lang="zh-TW" altLang="en-US" dirty="0" smtClean="0"/>
              <a:t>我可以往哪裏去？</a:t>
            </a:r>
            <a:endParaRPr kumimoji="1" lang="en-US" altLang="zh-TW" dirty="0" smtClean="0"/>
          </a:p>
          <a:p>
            <a:r>
              <a:rPr kumimoji="1" lang="zh-TW" altLang="en-US" dirty="0" smtClean="0"/>
              <a:t>怎麼去？</a:t>
            </a:r>
            <a:endParaRPr kumimoji="1" lang="en-US" altLang="zh-TW" dirty="0" smtClean="0"/>
          </a:p>
        </p:txBody>
      </p:sp>
    </p:spTree>
    <p:extLst>
      <p:ext uri="{BB962C8B-B14F-4D97-AF65-F5344CB8AC3E}">
        <p14:creationId xmlns:p14="http://schemas.microsoft.com/office/powerpoint/2010/main" val="2560481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kumimoji="1" lang="zh-TW" altLang="en-US" dirty="0" smtClean="0"/>
              <a:t>台灣革新</a:t>
            </a:r>
            <a:r>
              <a:rPr kumimoji="1" lang="en-US" altLang="zh-TW" dirty="0" smtClean="0"/>
              <a:t>  </a:t>
            </a:r>
            <a:r>
              <a:rPr kumimoji="1" lang="zh-TW" altLang="en-US" dirty="0" smtClean="0"/>
              <a:t>文官系統能做什麼？</a:t>
            </a:r>
            <a:endParaRPr kumimoji="1" lang="zh-TW" altLang="en-US" dirty="0"/>
          </a:p>
        </p:txBody>
      </p:sp>
      <p:sp>
        <p:nvSpPr>
          <p:cNvPr id="3" name="內容版面配置區 2"/>
          <p:cNvSpPr>
            <a:spLocks noGrp="1"/>
          </p:cNvSpPr>
          <p:nvPr>
            <p:ph idx="1"/>
          </p:nvPr>
        </p:nvSpPr>
        <p:spPr/>
        <p:txBody>
          <a:bodyPr/>
          <a:lstStyle/>
          <a:p>
            <a:r>
              <a:rPr kumimoji="1" lang="zh-TW" altLang="en-US" dirty="0" smtClean="0"/>
              <a:t>支持體制改革</a:t>
            </a:r>
            <a:endParaRPr kumimoji="1" lang="en-US" altLang="zh-TW" dirty="0" smtClean="0"/>
          </a:p>
          <a:p>
            <a:r>
              <a:rPr kumimoji="1" lang="zh-TW" altLang="en-US" dirty="0" smtClean="0"/>
              <a:t>從「防弊心態」到「創新心態」</a:t>
            </a:r>
            <a:endParaRPr kumimoji="1" lang="en-US" altLang="zh-TW" dirty="0" smtClean="0"/>
          </a:p>
          <a:p>
            <a:r>
              <a:rPr kumimoji="1" lang="zh-TW" altLang="en-US" dirty="0" smtClean="0"/>
              <a:t>公務流程簡化</a:t>
            </a:r>
            <a:endParaRPr kumimoji="1" lang="en-US" altLang="zh-TW" dirty="0" smtClean="0"/>
          </a:p>
          <a:p>
            <a:r>
              <a:rPr kumimoji="1" lang="zh-TW" altLang="en-US" dirty="0" smtClean="0"/>
              <a:t>部會數據對接</a:t>
            </a:r>
            <a:endParaRPr kumimoji="1" lang="en-US" altLang="zh-TW" dirty="0" smtClean="0"/>
          </a:p>
        </p:txBody>
      </p:sp>
    </p:spTree>
    <p:extLst>
      <p:ext uri="{BB962C8B-B14F-4D97-AF65-F5344CB8AC3E}">
        <p14:creationId xmlns:p14="http://schemas.microsoft.com/office/powerpoint/2010/main" val="2789475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本書的性質</a:t>
            </a:r>
            <a:endParaRPr kumimoji="1" lang="zh-TW" altLang="en-US" dirty="0"/>
          </a:p>
        </p:txBody>
      </p:sp>
      <p:sp>
        <p:nvSpPr>
          <p:cNvPr id="3" name="內容版面配置區 2"/>
          <p:cNvSpPr>
            <a:spLocks noGrp="1"/>
          </p:cNvSpPr>
          <p:nvPr>
            <p:ph idx="1"/>
          </p:nvPr>
        </p:nvSpPr>
        <p:spPr/>
        <p:txBody>
          <a:bodyPr>
            <a:normAutofit fontScale="92500"/>
          </a:bodyPr>
          <a:lstStyle/>
          <a:p>
            <a:r>
              <a:rPr kumimoji="1" lang="zh-TW" altLang="en-US" dirty="0" smtClean="0"/>
              <a:t>這是一本從文化上、行為上、價值上，對比日本人和中國人的書</a:t>
            </a:r>
            <a:endParaRPr kumimoji="1" lang="en-US" altLang="zh-TW" dirty="0" smtClean="0"/>
          </a:p>
          <a:p>
            <a:endParaRPr kumimoji="1" lang="en-US" altLang="zh-TW" dirty="0" smtClean="0"/>
          </a:p>
          <a:p>
            <a:r>
              <a:rPr kumimoji="1" lang="zh-TW" altLang="en-US" dirty="0" smtClean="0"/>
              <a:t>作者視台灣為夾在中國與日本之間的一個地方</a:t>
            </a:r>
            <a:endParaRPr kumimoji="1" lang="en-US" altLang="zh-TW" dirty="0" smtClean="0"/>
          </a:p>
          <a:p>
            <a:endParaRPr kumimoji="1" lang="en-US" altLang="zh-TW" dirty="0" smtClean="0"/>
          </a:p>
          <a:p>
            <a:r>
              <a:rPr kumimoji="1" lang="zh-TW" altLang="en-US" dirty="0" smtClean="0"/>
              <a:t>本書沒有涉及政治、社會</a:t>
            </a:r>
            <a:endParaRPr kumimoji="1" lang="en-US" altLang="zh-TW" dirty="0" smtClean="0"/>
          </a:p>
          <a:p>
            <a:endParaRPr kumimoji="1" lang="en-US" altLang="zh-TW" dirty="0" smtClean="0"/>
          </a:p>
          <a:p>
            <a:r>
              <a:rPr kumimoji="1" lang="zh-TW" altLang="en-US" dirty="0" smtClean="0"/>
              <a:t>一本寫給中國人、日本人看的書</a:t>
            </a:r>
            <a:endParaRPr kumimoji="1" lang="en-US" altLang="zh-TW" dirty="0" smtClean="0"/>
          </a:p>
          <a:p>
            <a:endParaRPr kumimoji="1" lang="en-US" altLang="zh-TW" dirty="0"/>
          </a:p>
          <a:p>
            <a:endParaRPr kumimoji="1" lang="en-US" altLang="zh-TW" dirty="0" smtClean="0"/>
          </a:p>
          <a:p>
            <a:endParaRPr kumimoji="1" lang="zh-TW" altLang="en-US" dirty="0"/>
          </a:p>
        </p:txBody>
      </p:sp>
    </p:spTree>
    <p:extLst>
      <p:ext uri="{BB962C8B-B14F-4D97-AF65-F5344CB8AC3E}">
        <p14:creationId xmlns:p14="http://schemas.microsoft.com/office/powerpoint/2010/main" val="381268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kumimoji="1" lang="zh-TW" altLang="en-US"/>
          </a:p>
        </p:txBody>
      </p:sp>
      <p:pic>
        <p:nvPicPr>
          <p:cNvPr id="4" name="圖片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53652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作者背景</a:t>
            </a:r>
            <a:endParaRPr kumimoji="1" lang="zh-TW" altLang="en-US" dirty="0"/>
          </a:p>
        </p:txBody>
      </p:sp>
      <p:sp>
        <p:nvSpPr>
          <p:cNvPr id="3" name="內容版面配置區 2"/>
          <p:cNvSpPr>
            <a:spLocks noGrp="1"/>
          </p:cNvSpPr>
          <p:nvPr>
            <p:ph idx="1"/>
          </p:nvPr>
        </p:nvSpPr>
        <p:spPr>
          <a:xfrm>
            <a:off x="457200" y="1600200"/>
            <a:ext cx="8229600" cy="4868395"/>
          </a:xfrm>
        </p:spPr>
        <p:txBody>
          <a:bodyPr>
            <a:normAutofit fontScale="92500"/>
          </a:bodyPr>
          <a:lstStyle/>
          <a:p>
            <a:r>
              <a:rPr lang="zh-TW" altLang="zh-TW" dirty="0"/>
              <a:t>作者近藤</a:t>
            </a:r>
            <a:r>
              <a:rPr lang="zh-TW" altLang="zh-TW" dirty="0" smtClean="0"/>
              <a:t>大介的母系來自台灣</a:t>
            </a:r>
            <a:endParaRPr lang="en-US" altLang="zh-TW" dirty="0" smtClean="0"/>
          </a:p>
          <a:p>
            <a:r>
              <a:rPr lang="zh-TW" altLang="zh-TW" dirty="0" smtClean="0"/>
              <a:t>母親</a:t>
            </a:r>
            <a:r>
              <a:rPr lang="zh-TW" altLang="zh-TW" dirty="0"/>
              <a:t>一九三七年出生於今天台北中正紀念堂的後門一帶，畢業於今天的中山女</a:t>
            </a:r>
            <a:r>
              <a:rPr lang="zh-TW" altLang="zh-TW" dirty="0" smtClean="0"/>
              <a:t>高</a:t>
            </a:r>
            <a:endParaRPr lang="en-US" altLang="zh-TW" dirty="0" smtClean="0"/>
          </a:p>
          <a:p>
            <a:r>
              <a:rPr lang="zh-TW" altLang="zh-TW" dirty="0" smtClean="0"/>
              <a:t>外</a:t>
            </a:r>
            <a:r>
              <a:rPr lang="zh-TW" altLang="zh-TW" dirty="0"/>
              <a:t>婆則是一九○八年在台北出生</a:t>
            </a:r>
            <a:r>
              <a:rPr lang="en-US" altLang="zh-TW" dirty="0"/>
              <a:t>,</a:t>
            </a:r>
            <a:r>
              <a:rPr lang="zh-TW" altLang="zh-TW" dirty="0"/>
              <a:t>畢業於台北第一高等女學校</a:t>
            </a:r>
            <a:r>
              <a:rPr lang="en-US" altLang="zh-TW" dirty="0"/>
              <a:t>(</a:t>
            </a:r>
            <a:r>
              <a:rPr lang="zh-TW" altLang="zh-TW" dirty="0"/>
              <a:t>現在北一女</a:t>
            </a:r>
            <a:r>
              <a:rPr lang="en-US" altLang="zh-TW" dirty="0"/>
              <a:t>)</a:t>
            </a:r>
            <a:r>
              <a:rPr lang="zh-TW" altLang="zh-TW" dirty="0" smtClean="0"/>
              <a:t>。</a:t>
            </a:r>
            <a:endParaRPr lang="en-US" altLang="zh-TW" dirty="0" smtClean="0"/>
          </a:p>
          <a:p>
            <a:r>
              <a:rPr lang="zh-TW" altLang="zh-TW" dirty="0" smtClean="0"/>
              <a:t>一九四五年</a:t>
            </a:r>
            <a:r>
              <a:rPr lang="zh-TW" altLang="zh-TW" dirty="0"/>
              <a:t>日本戰敗</a:t>
            </a:r>
            <a:r>
              <a:rPr lang="en-US" altLang="zh-TW" dirty="0"/>
              <a:t>, </a:t>
            </a:r>
            <a:r>
              <a:rPr lang="zh-TW" altLang="zh-TW" dirty="0"/>
              <a:t>作者的母系家族捨棄在台灣的一切</a:t>
            </a:r>
            <a:r>
              <a:rPr lang="en-US" altLang="zh-TW" dirty="0"/>
              <a:t>,</a:t>
            </a:r>
            <a:r>
              <a:rPr lang="zh-TW" altLang="zh-TW" dirty="0"/>
              <a:t>遷至鹿兒島，也就是作者的家鄉</a:t>
            </a:r>
            <a:r>
              <a:rPr lang="zh-TW" altLang="zh-TW" dirty="0" smtClean="0"/>
              <a:t>。</a:t>
            </a:r>
            <a:endParaRPr lang="en-US" altLang="zh-TW" dirty="0" smtClean="0"/>
          </a:p>
          <a:p>
            <a:r>
              <a:rPr lang="zh-TW" altLang="zh-TW" dirty="0" smtClean="0"/>
              <a:t>作者從小從外</a:t>
            </a:r>
            <a:r>
              <a:rPr lang="zh-TW" altLang="zh-TW" dirty="0"/>
              <a:t>婆口中得知的台北，「比（當年）日本本土更國際化」。</a:t>
            </a:r>
          </a:p>
          <a:p>
            <a:pPr marL="0" indent="0">
              <a:buNone/>
            </a:pPr>
            <a:endParaRPr lang="zh-TW" altLang="zh-TW" dirty="0"/>
          </a:p>
          <a:p>
            <a:endParaRPr lang="zh-TW" altLang="zh-TW" dirty="0"/>
          </a:p>
          <a:p>
            <a:endParaRPr kumimoji="1" lang="zh-TW" altLang="en-US" dirty="0"/>
          </a:p>
        </p:txBody>
      </p:sp>
    </p:spTree>
    <p:extLst>
      <p:ext uri="{BB962C8B-B14F-4D97-AF65-F5344CB8AC3E}">
        <p14:creationId xmlns:p14="http://schemas.microsoft.com/office/powerpoint/2010/main" val="211568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台灣是誰？台灣人是誰？</a:t>
            </a:r>
            <a:endParaRPr kumimoji="1" lang="zh-TW" altLang="en-US" dirty="0"/>
          </a:p>
        </p:txBody>
      </p:sp>
      <p:sp>
        <p:nvSpPr>
          <p:cNvPr id="3" name="內容版面配置區 2"/>
          <p:cNvSpPr>
            <a:spLocks noGrp="1"/>
          </p:cNvSpPr>
          <p:nvPr>
            <p:ph idx="1"/>
          </p:nvPr>
        </p:nvSpPr>
        <p:spPr/>
        <p:txBody>
          <a:bodyPr/>
          <a:lstStyle/>
          <a:p>
            <a:r>
              <a:rPr lang="zh-TW" altLang="zh-TW" dirty="0" smtClean="0"/>
              <a:t>由於這特殊人生背景，作者一直疑惑，台灣的文化</a:t>
            </a:r>
            <a:r>
              <a:rPr lang="en-US" altLang="zh-TW" dirty="0" smtClean="0"/>
              <a:t>,</a:t>
            </a:r>
            <a:r>
              <a:rPr lang="zh-TW" altLang="zh-TW" dirty="0" smtClean="0"/>
              <a:t>究竟應該視作「日本列島的延長線」</a:t>
            </a:r>
            <a:r>
              <a:rPr lang="en-US" altLang="zh-TW" dirty="0" smtClean="0"/>
              <a:t>,</a:t>
            </a:r>
            <a:r>
              <a:rPr lang="zh-TW" altLang="zh-TW" dirty="0" smtClean="0"/>
              <a:t>還是「中國大陸的延長線」</a:t>
            </a:r>
            <a:r>
              <a:rPr lang="en-US" altLang="zh-TW" dirty="0" smtClean="0"/>
              <a:t>?</a:t>
            </a:r>
          </a:p>
          <a:p>
            <a:endParaRPr lang="en-US" altLang="zh-TW" dirty="0"/>
          </a:p>
          <a:p>
            <a:r>
              <a:rPr lang="en-US" altLang="zh-TW" dirty="0" smtClean="0"/>
              <a:t> </a:t>
            </a:r>
            <a:r>
              <a:rPr lang="zh-TW" altLang="zh-TW" dirty="0" smtClean="0"/>
              <a:t>他問自己，我應該把台灣人視作「日本化的中國人」</a:t>
            </a:r>
            <a:r>
              <a:rPr lang="en-US" altLang="zh-TW" dirty="0" smtClean="0"/>
              <a:t>,</a:t>
            </a:r>
            <a:r>
              <a:rPr lang="zh-TW" altLang="zh-TW" dirty="0" smtClean="0"/>
              <a:t>還是「說中國話的日本人」</a:t>
            </a:r>
            <a:r>
              <a:rPr lang="en-US" altLang="zh-TW" dirty="0" smtClean="0"/>
              <a:t>? </a:t>
            </a:r>
            <a:endParaRPr lang="zh-TW" altLang="zh-TW" dirty="0" smtClean="0"/>
          </a:p>
          <a:p>
            <a:endParaRPr kumimoji="1" lang="zh-TW" altLang="en-US" dirty="0"/>
          </a:p>
        </p:txBody>
      </p:sp>
    </p:spTree>
    <p:extLst>
      <p:ext uri="{BB962C8B-B14F-4D97-AF65-F5344CB8AC3E}">
        <p14:creationId xmlns:p14="http://schemas.microsoft.com/office/powerpoint/2010/main" val="2882367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和魂漢才</a:t>
            </a:r>
            <a:endParaRPr kumimoji="1" lang="zh-TW" altLang="en-US" dirty="0"/>
          </a:p>
        </p:txBody>
      </p:sp>
      <p:sp>
        <p:nvSpPr>
          <p:cNvPr id="3" name="內容版面配置區 2"/>
          <p:cNvSpPr>
            <a:spLocks noGrp="1"/>
          </p:cNvSpPr>
          <p:nvPr>
            <p:ph idx="1"/>
          </p:nvPr>
        </p:nvSpPr>
        <p:spPr>
          <a:xfrm>
            <a:off x="457200" y="1600200"/>
            <a:ext cx="8229600" cy="4967606"/>
          </a:xfrm>
        </p:spPr>
        <p:txBody>
          <a:bodyPr>
            <a:normAutofit lnSpcReduction="10000"/>
          </a:bodyPr>
          <a:lstStyle/>
          <a:p>
            <a:r>
              <a:rPr lang="zh-TW" altLang="zh-TW" dirty="0" smtClean="0"/>
              <a:t>經過了許多年對中國及台灣的深入體驗，作者提出了他的答案</a:t>
            </a:r>
            <a:endParaRPr lang="en-US" altLang="zh-TW" dirty="0" smtClean="0"/>
          </a:p>
          <a:p>
            <a:endParaRPr lang="en-US" altLang="zh-TW" dirty="0" smtClean="0"/>
          </a:p>
          <a:p>
            <a:r>
              <a:rPr lang="zh-TW" altLang="zh-TW" dirty="0" smtClean="0"/>
              <a:t>『我認為台灣文化是巧妙融合了原本台灣既有的文化</a:t>
            </a:r>
            <a:r>
              <a:rPr lang="en-US" altLang="zh-TW" dirty="0" smtClean="0"/>
              <a:t>,</a:t>
            </a:r>
            <a:r>
              <a:rPr lang="zh-TW" altLang="zh-TW" dirty="0" smtClean="0"/>
              <a:t>以及中國大陸與日本文化之後</a:t>
            </a:r>
            <a:r>
              <a:rPr lang="en-US" altLang="zh-TW" dirty="0" smtClean="0"/>
              <a:t>,</a:t>
            </a:r>
            <a:r>
              <a:rPr lang="zh-TW" altLang="zh-TW" dirty="0" smtClean="0"/>
              <a:t>發展出的 獨特「結晶」。</a:t>
            </a:r>
            <a:endParaRPr lang="en-US" altLang="zh-TW" dirty="0" smtClean="0"/>
          </a:p>
          <a:p>
            <a:endParaRPr lang="en-US" altLang="zh-TW" dirty="0"/>
          </a:p>
          <a:p>
            <a:r>
              <a:rPr lang="zh-TW" altLang="zh-TW" dirty="0" smtClean="0"/>
              <a:t>不正是台灣人巧妙地以現代精神呈現出日本平安時代就被視為理想的「和魂漢才」嗎</a:t>
            </a:r>
            <a:r>
              <a:rPr lang="en-US" altLang="zh-TW" dirty="0" smtClean="0"/>
              <a:t> ?</a:t>
            </a:r>
            <a:r>
              <a:rPr lang="zh-TW" altLang="zh-TW" dirty="0" smtClean="0"/>
              <a:t>』</a:t>
            </a:r>
          </a:p>
          <a:p>
            <a:endParaRPr kumimoji="1" lang="zh-TW" altLang="en-US" dirty="0"/>
          </a:p>
        </p:txBody>
      </p:sp>
    </p:spTree>
    <p:extLst>
      <p:ext uri="{BB962C8B-B14F-4D97-AF65-F5344CB8AC3E}">
        <p14:creationId xmlns:p14="http://schemas.microsoft.com/office/powerpoint/2010/main" val="1477910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光榮，還是氣憤？</a:t>
            </a:r>
            <a:endParaRPr kumimoji="1" lang="zh-TW" altLang="en-US" dirty="0"/>
          </a:p>
        </p:txBody>
      </p:sp>
      <p:sp>
        <p:nvSpPr>
          <p:cNvPr id="3" name="內容版面配置區 2"/>
          <p:cNvSpPr>
            <a:spLocks noGrp="1"/>
          </p:cNvSpPr>
          <p:nvPr>
            <p:ph idx="1"/>
          </p:nvPr>
        </p:nvSpPr>
        <p:spPr>
          <a:xfrm>
            <a:off x="457200" y="1600200"/>
            <a:ext cx="8229600" cy="5066818"/>
          </a:xfrm>
        </p:spPr>
        <p:txBody>
          <a:bodyPr/>
          <a:lstStyle/>
          <a:p>
            <a:r>
              <a:rPr lang="zh-TW" altLang="zh-TW" dirty="0"/>
              <a:t>這個結論，想來會讓很大一部份台灣人，感到「於我心有慼慼焉」，甚至「與有榮焉」</a:t>
            </a:r>
            <a:r>
              <a:rPr lang="zh-TW" altLang="zh-TW" dirty="0" smtClean="0"/>
              <a:t>。</a:t>
            </a:r>
            <a:endParaRPr lang="en-US" altLang="zh-TW" dirty="0" smtClean="0"/>
          </a:p>
          <a:p>
            <a:r>
              <a:rPr lang="zh-TW" altLang="zh-TW" dirty="0" smtClean="0"/>
              <a:t>但</a:t>
            </a:r>
            <a:r>
              <a:rPr lang="zh-TW" altLang="zh-TW" dirty="0"/>
              <a:t>是，想來另有一部份台灣人，即令不感覺氣憤，基本上也不會認可這結論</a:t>
            </a:r>
            <a:r>
              <a:rPr lang="zh-TW" altLang="zh-TW" dirty="0" smtClean="0"/>
              <a:t>。</a:t>
            </a:r>
            <a:endParaRPr lang="en-US" altLang="zh-TW" dirty="0" smtClean="0"/>
          </a:p>
          <a:p>
            <a:pPr marL="0" indent="0">
              <a:buNone/>
            </a:pPr>
            <a:endParaRPr lang="en-US" altLang="zh-TW" dirty="0" smtClean="0"/>
          </a:p>
          <a:p>
            <a:r>
              <a:rPr lang="zh-TW" altLang="zh-TW" dirty="0" smtClean="0"/>
              <a:t>這兩部份人</a:t>
            </a:r>
            <a:r>
              <a:rPr lang="zh-TW" altLang="zh-TW" dirty="0"/>
              <a:t>，都稱自己為台灣人，也都排斥當前中國的共黨政權，但前者的靈魂以日本為座標，而後者的靈魂以中國為座標。</a:t>
            </a:r>
          </a:p>
          <a:p>
            <a:endParaRPr kumimoji="1" lang="zh-TW" altLang="en-US" dirty="0"/>
          </a:p>
        </p:txBody>
      </p:sp>
    </p:spTree>
    <p:extLst>
      <p:ext uri="{BB962C8B-B14F-4D97-AF65-F5344CB8AC3E}">
        <p14:creationId xmlns:p14="http://schemas.microsoft.com/office/powerpoint/2010/main" val="3245261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台灣以誰為座標？</a:t>
            </a:r>
            <a:endParaRPr kumimoji="1" lang="zh-TW" altLang="en-US" dirty="0"/>
          </a:p>
        </p:txBody>
      </p:sp>
      <p:sp>
        <p:nvSpPr>
          <p:cNvPr id="3" name="內容版面配置區 2"/>
          <p:cNvSpPr>
            <a:spLocks noGrp="1"/>
          </p:cNvSpPr>
          <p:nvPr>
            <p:ph idx="1"/>
          </p:nvPr>
        </p:nvSpPr>
        <p:spPr>
          <a:xfrm>
            <a:off x="457200" y="1600200"/>
            <a:ext cx="8229600" cy="5257800"/>
          </a:xfrm>
        </p:spPr>
        <p:txBody>
          <a:bodyPr>
            <a:normAutofit fontScale="92500" lnSpcReduction="10000"/>
          </a:bodyPr>
          <a:lstStyle/>
          <a:p>
            <a:r>
              <a:rPr lang="zh-TW" altLang="zh-TW" dirty="0" smtClean="0"/>
              <a:t>中日之</a:t>
            </a:r>
            <a:r>
              <a:rPr lang="zh-TW" altLang="zh-TW" dirty="0"/>
              <a:t>間的實體戰爭已經於</a:t>
            </a:r>
            <a:r>
              <a:rPr lang="en-US" altLang="zh-TW" dirty="0"/>
              <a:t>1945</a:t>
            </a:r>
            <a:r>
              <a:rPr lang="zh-TW" altLang="zh-TW" dirty="0"/>
              <a:t>年結束，但是中日之間的文化戰爭、認同戰爭，卻還在台灣暗地開打，其洶湧的程度，導致絕大多數的台灣人，包括從未到過日本和中國的年青人，喪失了「以台灣為座標」的能力，更別說「以世界為座標」的氣魄。</a:t>
            </a:r>
          </a:p>
          <a:p>
            <a:pPr marL="0" indent="0">
              <a:buNone/>
            </a:pPr>
            <a:endParaRPr lang="zh-TW" altLang="zh-TW" dirty="0"/>
          </a:p>
          <a:p>
            <a:r>
              <a:rPr lang="zh-TW" altLang="zh-TW" dirty="0"/>
              <a:t>今後</a:t>
            </a:r>
            <a:r>
              <a:rPr lang="en-US" altLang="zh-TW" dirty="0"/>
              <a:t>30</a:t>
            </a:r>
            <a:r>
              <a:rPr lang="zh-TW" altLang="zh-TW" dirty="0"/>
              <a:t>年後的台灣人，究竟是「和魂漢才」，還是「漢魂和才」，甚至「美魂漢才」，真的難說。而我個人希望看到的是「世魂台才」：一個以地球為座標的台灣人才集合體。</a:t>
            </a:r>
          </a:p>
          <a:p>
            <a:pPr marL="0" indent="0">
              <a:buNone/>
            </a:pPr>
            <a:endParaRPr lang="zh-TW" altLang="zh-TW" dirty="0"/>
          </a:p>
          <a:p>
            <a:endParaRPr kumimoji="1" lang="zh-TW" altLang="en-US" dirty="0"/>
          </a:p>
        </p:txBody>
      </p:sp>
    </p:spTree>
    <p:extLst>
      <p:ext uri="{BB962C8B-B14F-4D97-AF65-F5344CB8AC3E}">
        <p14:creationId xmlns:p14="http://schemas.microsoft.com/office/powerpoint/2010/main" val="1725741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856374"/>
          </a:xfrm>
        </p:spPr>
        <p:txBody>
          <a:bodyPr/>
          <a:lstStyle/>
          <a:p>
            <a:r>
              <a:rPr kumimoji="1" lang="zh-TW" altLang="en-US" dirty="0" smtClean="0"/>
              <a:t>日本是否已經擺脫中國座標？</a:t>
            </a:r>
            <a:endParaRPr kumimoji="1" lang="zh-TW" altLang="en-US" dirty="0"/>
          </a:p>
        </p:txBody>
      </p:sp>
      <p:sp>
        <p:nvSpPr>
          <p:cNvPr id="3" name="內容版面配置區 2"/>
          <p:cNvSpPr>
            <a:spLocks noGrp="1"/>
          </p:cNvSpPr>
          <p:nvPr>
            <p:ph idx="1"/>
          </p:nvPr>
        </p:nvSpPr>
        <p:spPr>
          <a:xfrm>
            <a:off x="457200" y="1309593"/>
            <a:ext cx="8229600" cy="5548407"/>
          </a:xfrm>
        </p:spPr>
        <p:txBody>
          <a:bodyPr>
            <a:normAutofit fontScale="85000" lnSpcReduction="20000"/>
          </a:bodyPr>
          <a:lstStyle/>
          <a:p>
            <a:r>
              <a:rPr lang="zh-TW" altLang="zh-TW" dirty="0" smtClean="0"/>
              <a:t>本書</a:t>
            </a:r>
            <a:r>
              <a:rPr lang="zh-TW" altLang="zh-TW" dirty="0"/>
              <a:t>透露了一個日本的「國家機密」：兩千多年來，日本都無法擺脫「以中國為座標」！日本花了兩千年都做不到的事，台灣能在</a:t>
            </a:r>
            <a:r>
              <a:rPr lang="en-US" altLang="zh-TW" dirty="0"/>
              <a:t>30</a:t>
            </a:r>
            <a:r>
              <a:rPr lang="zh-TW" altLang="zh-TW" dirty="0"/>
              <a:t>年內做到嗎</a:t>
            </a:r>
            <a:r>
              <a:rPr lang="zh-TW" altLang="zh-TW" dirty="0" smtClean="0"/>
              <a:t>？</a:t>
            </a:r>
            <a:endParaRPr lang="zh-TW" altLang="zh-TW" dirty="0"/>
          </a:p>
          <a:p>
            <a:pPr marL="0" indent="0">
              <a:buNone/>
            </a:pPr>
            <a:endParaRPr lang="en-US" altLang="zh-TW" dirty="0" smtClean="0"/>
          </a:p>
          <a:p>
            <a:pPr marL="0" indent="0">
              <a:buNone/>
            </a:pPr>
            <a:endParaRPr lang="zh-TW" altLang="zh-TW" dirty="0"/>
          </a:p>
          <a:p>
            <a:r>
              <a:rPr lang="zh-TW" altLang="zh-TW" dirty="0"/>
              <a:t>原來，兩千多年前，春秋戰國的各國最高領導還只稱「王」，後來秦始皇開始稱「皇」，「王」頓時降了一級。歷來忌憚中國的日本，境內也都只敢稱「王」，無人敢稱「皇」。作者說：『日本或是被中國的皇帝封為「日本之王」</a:t>
            </a:r>
            <a:r>
              <a:rPr lang="en-US" altLang="zh-TW" dirty="0"/>
              <a:t>,</a:t>
            </a:r>
            <a:r>
              <a:rPr lang="zh-TW" altLang="zh-TW" dirty="0"/>
              <a:t>或是對中國有所顧忌</a:t>
            </a:r>
            <a:r>
              <a:rPr lang="en-US" altLang="zh-TW" dirty="0"/>
              <a:t>,</a:t>
            </a:r>
            <a:r>
              <a:rPr lang="zh-TW" altLang="zh-TW" dirty="0"/>
              <a:t>才自封為「王」</a:t>
            </a:r>
            <a:r>
              <a:rPr lang="zh-TW" altLang="zh-TW" dirty="0" smtClean="0"/>
              <a:t>。至於</a:t>
            </a:r>
            <a:r>
              <a:rPr lang="zh-TW" altLang="zh-TW" dirty="0"/>
              <a:t>「天皇」這個名稱由來</a:t>
            </a:r>
            <a:r>
              <a:rPr lang="en-US" altLang="zh-TW" dirty="0"/>
              <a:t>,</a:t>
            </a:r>
            <a:r>
              <a:rPr lang="zh-TW" altLang="zh-TW" dirty="0"/>
              <a:t>自古以來眾說紛紜</a:t>
            </a:r>
            <a:r>
              <a:rPr lang="en-US" altLang="zh-TW" dirty="0"/>
              <a:t>,</a:t>
            </a:r>
            <a:r>
              <a:rPr lang="zh-TW" altLang="zh-TW" dirty="0"/>
              <a:t>始終無法確定。我個人認為</a:t>
            </a:r>
            <a:r>
              <a:rPr lang="en-US" altLang="zh-TW" dirty="0"/>
              <a:t>,</a:t>
            </a:r>
            <a:r>
              <a:rPr lang="zh-TW" altLang="zh-TW" dirty="0"/>
              <a:t>可能是因為日本的王也想過過「小皇帝」的癮</a:t>
            </a:r>
            <a:r>
              <a:rPr lang="en-US" altLang="zh-TW" dirty="0"/>
              <a:t>,</a:t>
            </a:r>
            <a:r>
              <a:rPr lang="zh-TW" altLang="zh-TW" dirty="0"/>
              <a:t>所以借用「從天而降的皇帝」的含義</a:t>
            </a:r>
            <a:r>
              <a:rPr lang="en-US" altLang="zh-TW" dirty="0"/>
              <a:t>,</a:t>
            </a:r>
            <a:r>
              <a:rPr lang="zh-TW" altLang="zh-TW" dirty="0"/>
              <a:t>給自己起名為「天皇」吧』。</a:t>
            </a:r>
          </a:p>
          <a:p>
            <a:pPr marL="0" indent="0">
              <a:buNone/>
            </a:pPr>
            <a:endParaRPr lang="zh-TW" altLang="zh-TW" dirty="0"/>
          </a:p>
          <a:p>
            <a:endParaRPr kumimoji="1" lang="zh-TW" altLang="en-US" dirty="0"/>
          </a:p>
        </p:txBody>
      </p:sp>
    </p:spTree>
    <p:extLst>
      <p:ext uri="{BB962C8B-B14F-4D97-AF65-F5344CB8AC3E}">
        <p14:creationId xmlns:p14="http://schemas.microsoft.com/office/powerpoint/2010/main" val="2904354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377004"/>
            <a:ext cx="8229600" cy="6329698"/>
          </a:xfrm>
        </p:spPr>
        <p:txBody>
          <a:bodyPr>
            <a:normAutofit fontScale="77500" lnSpcReduction="20000"/>
          </a:bodyPr>
          <a:lstStyle/>
          <a:p>
            <a:r>
              <a:rPr lang="zh-TW" altLang="zh-TW" dirty="0"/>
              <a:t>最妙的是，作者指出：「日本國」的定名時間大致為西元七世紀後期至八世紀前期。可是</a:t>
            </a:r>
            <a:r>
              <a:rPr lang="en-US" altLang="zh-TW" dirty="0"/>
              <a:t>,</a:t>
            </a:r>
            <a:r>
              <a:rPr lang="zh-TW" altLang="zh-TW" dirty="0"/>
              <a:t>關於「日本國」應該讀作「にっぽんこく」</a:t>
            </a:r>
            <a:r>
              <a:rPr lang="en-US" altLang="zh-TW" dirty="0"/>
              <a:t>(</a:t>
            </a:r>
            <a:r>
              <a:rPr lang="en-US" altLang="zh-TW" dirty="0" err="1"/>
              <a:t>Nipponkoku</a:t>
            </a:r>
            <a:r>
              <a:rPr lang="en-US" altLang="zh-TW" dirty="0"/>
              <a:t>)</a:t>
            </a:r>
            <a:r>
              <a:rPr lang="zh-TW" altLang="zh-TW" dirty="0"/>
              <a:t>還是「にほんこく」</a:t>
            </a:r>
            <a:r>
              <a:rPr lang="en-US" altLang="zh-TW" dirty="0"/>
              <a:t>(</a:t>
            </a:r>
            <a:r>
              <a:rPr lang="en-US" altLang="zh-TW" dirty="0" err="1"/>
              <a:t>Nihonkoku</a:t>
            </a:r>
            <a:r>
              <a:rPr lang="en-US" altLang="zh-TW" dirty="0"/>
              <a:t>) </a:t>
            </a:r>
            <a:r>
              <a:rPr lang="zh-TW" altLang="zh-TW" dirty="0"/>
              <a:t>的問題</a:t>
            </a:r>
            <a:r>
              <a:rPr lang="en-US" altLang="zh-TW" dirty="0"/>
              <a:t>,</a:t>
            </a:r>
            <a:r>
              <a:rPr lang="zh-TW" altLang="zh-TW" dirty="0"/>
              <a:t>從古至今一直無人確定。</a:t>
            </a:r>
          </a:p>
          <a:p>
            <a:pPr marL="0" indent="0">
              <a:buNone/>
            </a:pPr>
            <a:endParaRPr lang="zh-TW" altLang="zh-TW" dirty="0"/>
          </a:p>
          <a:p>
            <a:r>
              <a:rPr lang="zh-TW" altLang="zh-TW" dirty="0"/>
              <a:t>一直到今天，聯合國還不知道日本的正式國名是什麼；</a:t>
            </a:r>
            <a:r>
              <a:rPr lang="en-US" altLang="zh-TW" dirty="0"/>
              <a:t>2009</a:t>
            </a:r>
            <a:r>
              <a:rPr lang="zh-TW" altLang="zh-TW" dirty="0"/>
              <a:t>年麻生太郎首相帶著內閣討論日本的正式國名，但最終還是沒有結論，不了了之。作者認為，日本的國名之所以這麼含糊</a:t>
            </a:r>
            <a:r>
              <a:rPr lang="en-US" altLang="zh-TW" dirty="0"/>
              <a:t>,</a:t>
            </a:r>
            <a:r>
              <a:rPr lang="zh-TW" altLang="zh-TW" dirty="0"/>
              <a:t>與「天皇所處的位置不明確」具有連帶關係。言下之意，天皇在名義上是最高領導，但在實質上又管不住昔日的軍人和今日的內閣黨派，因此在不同的情況下使用不同的國名，可以巧妙的避諱很多問題。</a:t>
            </a:r>
          </a:p>
          <a:p>
            <a:pPr marL="0" indent="0">
              <a:buNone/>
            </a:pPr>
            <a:endParaRPr lang="zh-TW" altLang="zh-TW" dirty="0"/>
          </a:p>
          <a:p>
            <a:r>
              <a:rPr lang="zh-TW" altLang="zh-TW" dirty="0"/>
              <a:t>因為歷史上「以中國為座標」，日本人只能胡攪，使得國名不清，天皇角色不明確，延續至今。那麼，在「以中國為座標」下，究竟是「中華民國」還是「台灣」，又有什麼希奇呢？「總統」的角色，強的時候足以亂政，弱的時候號令不出總統府，這又很奇怪嗎？</a:t>
            </a:r>
          </a:p>
          <a:p>
            <a:endParaRPr kumimoji="1" lang="zh-TW" altLang="en-US" dirty="0"/>
          </a:p>
        </p:txBody>
      </p:sp>
    </p:spTree>
    <p:extLst>
      <p:ext uri="{BB962C8B-B14F-4D97-AF65-F5344CB8AC3E}">
        <p14:creationId xmlns:p14="http://schemas.microsoft.com/office/powerpoint/2010/main" val="3029134132"/>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1458</TotalTime>
  <Words>1378</Words>
  <Application>Microsoft Macintosh PowerPoint</Application>
  <PresentationFormat>如螢幕大小 (4:3)</PresentationFormat>
  <Paragraphs>113</Paragraphs>
  <Slides>20</Slides>
  <Notes>0</Notes>
  <HiddenSlides>0</HiddenSlides>
  <MMClips>0</MMClips>
  <ScaleCrop>false</ScaleCrop>
  <HeadingPairs>
    <vt:vector size="4" baseType="variant">
      <vt:variant>
        <vt:lpstr>佈景主題</vt:lpstr>
      </vt:variant>
      <vt:variant>
        <vt:i4>1</vt:i4>
      </vt:variant>
      <vt:variant>
        <vt:lpstr>投影片標題</vt:lpstr>
      </vt:variant>
      <vt:variant>
        <vt:i4>20</vt:i4>
      </vt:variant>
    </vt:vector>
  </HeadingPairs>
  <TitlesOfParts>
    <vt:vector size="21" baseType="lpstr">
      <vt:lpstr>Office 佈景主題</vt:lpstr>
      <vt:lpstr>台灣的處境  文官能夠幹什麼？</vt:lpstr>
      <vt:lpstr>本書的性質</vt:lpstr>
      <vt:lpstr>作者背景</vt:lpstr>
      <vt:lpstr>台灣是誰？台灣人是誰？</vt:lpstr>
      <vt:lpstr>和魂漢才</vt:lpstr>
      <vt:lpstr>光榮，還是氣憤？</vt:lpstr>
      <vt:lpstr>台灣以誰為座標？</vt:lpstr>
      <vt:lpstr>日本是否已經擺脫中國座標？</vt:lpstr>
      <vt:lpstr>PowerPoint 簡報</vt:lpstr>
      <vt:lpstr>台灣的「令狐沖困擾」</vt:lpstr>
      <vt:lpstr>台灣人的定義及認同</vt:lpstr>
      <vt:lpstr>日本人、中國人優缺點對比</vt:lpstr>
      <vt:lpstr>台灣平民的優點</vt:lpstr>
      <vt:lpstr>日本人歸納台灣過去精英的缺點</vt:lpstr>
      <vt:lpstr>中國人自己歸納的毛病清單</vt:lpstr>
      <vt:lpstr>自己的台灣自己救：六個問題切片 </vt:lpstr>
      <vt:lpstr>PowerPoint 簡報</vt:lpstr>
      <vt:lpstr>策略5大問</vt:lpstr>
      <vt:lpstr>台灣革新  文官系統能做什麼？</vt:lpstr>
      <vt:lpstr>PowerPoint 簡報</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Chou Kenneth</dc:creator>
  <cp:lastModifiedBy>Chou Kenneth</cp:lastModifiedBy>
  <cp:revision>23</cp:revision>
  <dcterms:created xsi:type="dcterms:W3CDTF">2015-09-19T19:42:55Z</dcterms:created>
  <dcterms:modified xsi:type="dcterms:W3CDTF">2015-09-20T20:01:37Z</dcterms:modified>
</cp:coreProperties>
</file>